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1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61" r:id="rId5"/>
    <p:sldId id="269" r:id="rId6"/>
    <p:sldId id="259" r:id="rId7"/>
    <p:sldId id="267" r:id="rId8"/>
    <p:sldId id="260" r:id="rId9"/>
    <p:sldId id="268" r:id="rId10"/>
    <p:sldId id="270" r:id="rId11"/>
    <p:sldId id="275" r:id="rId12"/>
    <p:sldId id="276" r:id="rId13"/>
    <p:sldId id="277" r:id="rId14"/>
    <p:sldId id="271" r:id="rId15"/>
    <p:sldId id="278" r:id="rId16"/>
    <p:sldId id="279" r:id="rId17"/>
    <p:sldId id="280" r:id="rId18"/>
    <p:sldId id="262" r:id="rId19"/>
    <p:sldId id="272" r:id="rId20"/>
    <p:sldId id="281" r:id="rId21"/>
    <p:sldId id="282" r:id="rId22"/>
    <p:sldId id="283" r:id="rId23"/>
    <p:sldId id="273" r:id="rId24"/>
    <p:sldId id="284" r:id="rId25"/>
    <p:sldId id="285" r:id="rId26"/>
    <p:sldId id="286" r:id="rId27"/>
    <p:sldId id="287" r:id="rId28"/>
    <p:sldId id="288" r:id="rId29"/>
    <p:sldId id="289" r:id="rId30"/>
    <p:sldId id="274" r:id="rId31"/>
    <p:sldId id="290" r:id="rId32"/>
    <p:sldId id="291" r:id="rId33"/>
    <p:sldId id="292" r:id="rId34"/>
    <p:sldId id="293" r:id="rId35"/>
    <p:sldId id="295" r:id="rId36"/>
    <p:sldId id="294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312" y="-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3T23:36:28.240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84C6859-112A-4CCE-B540-71A7D1D5B549}" emma:medium="tactile" emma:mode="ink">
          <msink:context xmlns:msink="http://schemas.microsoft.com/ink/2010/main" type="inkDrawing" rotatedBoundingBox="446,26544 7447,18819 13456,24264 6454,31990" hotPoints="11362,25579 6813,30128 2264,25579 6813,21030" semanticType="enclosure" shapeName="Circle">
            <msink:destinationLink direction="with" ref="{9DDE83A6-23B3-4780-9E74-28EA182A9A71}"/>
          </msink:context>
        </emma:interpretation>
      </emma:emma>
    </inkml:annotationXML>
    <inkml:trace contextRef="#ctx0" brushRef="#br0">5665 529 35,'-85'-80'30,"-51"-41"0,22 44 0,-33 0-25,-15 12-4,-14 24 1,-26 23-1,-22 22 0,-19 18 1,0 22 0,-14 18 1,0 25 0,-19 5 2,26 25-1,-18 3 1,14 34-1,-7 7 1,15 44-2,-4 3 1,25 26-2,1 18 1,26 30-2,10 6 0,26 23 1,26 7-2,19 8 0,18-1 1,14 11-1,19-7 0,18 8 1,19-5-1,10 1 1,12 0-1,14-12 1,19-6-1,22-12 1,14-10-1,30-12 1,18-18-1,23-18 1,32-25 0,30-19-1,37-26 2,29-25-2,25-33 1,27-29 0,21-37-1,27-22 1,21-40 0,11-18-1,8-29 1,7-23-1,0-29 0,7-14 0,-3-26 1,-7-29 0,-19-22-2,-12-26 1,-17-28 0,-11-27 0,-19-25 0,-18-7 0,-26-26-1,-22-8 0,-37-21 1,-26 0 0,-32-8 0,-38 8-1,-39-4 0,-41 0 1,-41 0-1,-33 4 1,-44 18 0,-36 8 0,-41 17 0,-37 8 0,-33 29 0,-33 33 0,-29 30 0,-27 32 0,-28 33 0,-23 33 0,-10 40-1,-27 45 0,-17 43 1,-19 40-1,-8 47 1,-3 41-1,4 48 0,6 51-1,23 65-2,-11 11-8,37 67-23,33 28 0,22 23-2,33 39 1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3T23:36:44.26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DDE83A6-23B3-4780-9E74-28EA182A9A71}" emma:medium="tactile" emma:mode="ink">
          <msink:context xmlns:msink="http://schemas.microsoft.com/ink/2010/main" type="inkDrawing" rotatedBoundingBox="7967,16833 45845,18268 45665,23005 7787,21570" semanticType="callout" shapeName="Other">
            <msink:sourceLink direction="with" ref="{284C6859-112A-4CCE-B540-71A7D1D5B549}"/>
            <msink:sourceLink direction="with" ref="{CE3A4B9E-9BFF-4D75-B375-19BB0A5DCB3E}"/>
          </msink:context>
        </emma:interpretation>
      </emma:emma>
    </inkml:annotationXML>
    <inkml:trace contextRef="#ctx0" brushRef="#br0">0 4126 29,'37'4'30,"-37"-4"0,0 0-1,0 0-24,0 0-2,0 0-2,36-41-1,-36 41-1,45-76 0,-12 24 1,14-24 0,23-1 2,18-26 0,30 5 2,22-19 0,36 3 0,15-21 1,41 15 0,25-12-1,34 4-1,25-11-1,40 4 0,19-11-1,33-1 1,26-10-2,37-4 0,29-7 0,29-7 0,30-1 0,29-14 0,40 4 0,30 10 0,48 8 1,26 18 0,21 4 0,41 29 1,26 14 0,25 27-1,15 14 2,19 25-1,11 4 0,14 29 0,15 12 0,7 28 0,0 12 0,4 18 0,0 14-1,12 22 1,-16 12-2,0 14 1,4 3-1,-7 8 1,-15 7-2,0 1 2,-15 10 0,-3 4-1,-27 3 1,-14 19 0,-58 11 0,-19 22 0,-48 14 0,-44 11-1,-70 4 0,-40 4 1,-59 3-1,-41-3 0,-43-19 0,-49-22 0,-43-25 1,-37-18-2,-41-27 2,-44-17-1,-40-37 0,-44-18 0,-34-22 0,-25-11 1,-30-19 0,-40-14 0,0 0-1,-18-33 1,-22-3-1,-12-12 1,-14-10-1,-15-15 0,-11-8 0,-3-14 0,-8-11-1,-4-7 1,-7-11-1,-3-1 0,-1 1 0,-11-15 1,1-7-1,-12-8 0,-3 1 0,-8-1 0,-4 4 1,-3-7-1,4 7 0,0 4-2,10 29 1,1-4-3,36 48-6,-10-14-26,58 10-2,40 7 1,27-21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3T23:36:56.901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E3A4B9E-9BFF-4D75-B375-19BB0A5DCB3E}" emma:medium="tactile" emma:mode="ink">
          <msink:context xmlns:msink="http://schemas.microsoft.com/ink/2010/main" type="inkDrawing" rotatedBoundingBox="39425,21574 65410,15306 68788,29311 42803,35579" hotPoints="67255,21965 56510,32417 41958,28821 52702,18369" semanticType="enclosure" shapeName="Ellipse">
            <msink:destinationLink direction="with" ref="{9DDE83A6-23B3-4780-9E74-28EA182A9A71}"/>
          </msink:context>
        </emma:interpretation>
      </emma:emma>
    </inkml:annotationXML>
    <inkml:trace contextRef="#ctx0" brushRef="#br0">19542 1172 34,'-209'-91'27,"25"36"-2,-77-59-3,-4 27-29,-36-12-2,7 19 1,-44-12 2,-23 8 4,-25 4 2,-18-1 3,-15 1 3,-26 7 0,0 11 0,-29 3 0,7 26-1,-33 4-1,0 29-1,-14 11-1,-1 29 0,-7 11-1,-7 26 0,3 7 0,4 26 0,4 18 1,-1 14-2,1 16 1,11 17 0,-1 22 1,16 26-1,-8 19 1,18 25 0,1 21 0,25 20 0,11 24 0,15 19 0,11 15-1,22 14 0,18 11 0,23 4 0,21 3 0,19 8 1,14 0-1,34 3 2,7-10 0,33 10 0,8-3-1,28 15 0,12-8 1,33 11-2,15-7 2,40 3-2,30-3 0,36 3 1,33-18-1,41-18 1,33-26 1,48-10-1,25-34 0,41-14 1,22-44-1,40-19 1,19-39-1,43-15 0,23-37-1,30-22 0,28-29-1,30-22 0,37-29 0,30-15 0,36-25 0,22-4-1,29-15 1,19-17 0,26-1 0,25-8 0,11-2 0,15-12 0,12-7-1,10-15 1,7-11 0,8-11-1,11-21 1,-4-19 0,8-22-1,7-18 1,3-26 0,-7-22 0,1-21 0,-9-19 0,-13-18 1,-12-11 0,-22-8 0,-37-17 0,-25-12 0,-38-3 0,-50-8 1,-41-3-1,-37-8-1,-48-7 0,-51-18 1,-29-11 0,-49 3 0,-36-10 0,-36-12-1,-49-7 0,-44-14 1,-40-4-1,-48 4 2,-59 7-3,-51 14-1,-59 1 1,-70 14 0,-55 15 1,-66 29-2,-55 22 1,-67 33-1,-58 14 1,-59 19 0,-59 43 0,-52 30 0,-47 37 0,-52 25 0,-47 29 0,-26 26 1,-19 29-1,-18 33 0,-15 15 1,1 18-1,10 18 1,8 29-1,11 19 1,21 22 0,20 18 0,32 25 0,44 19 0,34 44 0,40 22 0,55 28 0,44 42 0,48 35 1,44 37-1,40 37 0,41 36 1,48 15-1,40 41 1,41 21 0,43 11 0,34 11 0,37 22-1,43 7 1,49 11-1,47 0 1,48 4 0,48-3 0,58-9-1,64-13 2,69-23-1,66-29 0,48-32 0,69-34 0,64-51 0,61-62-1,53-37 0,54-50 0,56-60 0,54-57-1,49-60 1,47-46-1,37-45 0,44-47 1,30-55-1,28-62 1,16-44 0,3-48 0,4-39 1,-7-45 0,-19-44 0,-25-36 0,-26-14 1,-34-19-2,-36-15 2,-51-14-1,-60-7 0,-69-8 0,-77 7-1,-96 1 1,-96-8-1,-113 0 1,-111 4-1,-118 14 0,-91 1-1,-96-4 2,-77-1-2,-81 16 0,-55 10 0,-59 8 0,-55 11 1,-29 14-1,-52 26 0,-55 29 0,-45 29 0,-47 26 0,-58 41 0,-38 39 0,-58 44 0,-49 41-1,-47 39 1,-36 52-1,-67 48 0,-29 50-1,-56 34 1,-25 58-1,-52 44-1,-7 80-1,-44 44-1,4 117-4,-52 44-12,-11 132-13,-18 113 0,-56 113 1,-14 110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3T23:59:53.30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298AFC3-9D79-4B00-A9A8-29DD6BEDBEB4}" emma:medium="tactile" emma:mode="ink">
          <msink:context xmlns:msink="http://schemas.microsoft.com/ink/2010/main" type="inkDrawing" rotatedBoundingBox="23012,31453 30303,29794 30488,30608 23198,32267" semanticType="callout" shapeName="Other"/>
        </emma:interpretation>
      </emma:emma>
    </inkml:annotationXML>
    <inkml:trace contextRef="#ctx0" brushRef="#br0">0 1466 1,'0'0'7,"0"0"10,0 0-8,0 0-4,0 0 0,0 0-1,0 0 1,0 0 1,0 0 2,37 7-1,-37-7 1,0 0 0,33-3 1,-33 3-1,33 14 0,-33-14-1,44 33-1,-11-3 0,0-5-1,22 15-1,-3-7 0,21 8-1,4-9 0,30 5 0,7-19 0,33 4 0,7-22 0,27 0 0,17-14-1,15-1 0,15-11 1,19 4-2,-1-10 1,15 2-1,0-6 0,15-4-1,10-8 1,5-7-1,6-7 1,5-4 0,3-11-1,-4-10 1,-3-8-1,-4-4 1,-22-3-1,-7 7 1,-26-4-1,-18 4 0,-27 3 1,-21 19-1,-26 7 1,-29 15 0,-30 7 0,-18 11-1,-26 12 1,-7 6 0,-37 15 0,33-11 0,-33 11 0,0 0-1,0 0 1,0 0-1,0 0 1,0 0-1,0 0 0,0 0 1,0 0 0,0 0 0,0 0-1,0 0 1,0 0-1,0 0 0,0 0 1,0 0-1,0 0 0,0 0 0,0 0 0,0 0 0,0 0 1,-44-11-1,44 11 0,-37-18 0,37 18 0,-48-15 0,48 15 0,-51-18 0,51 18 0,-59-22 0,59 22 0,-55-11 0,55 11 0,-55-15 0,55 15 0,-56-18 0,56 18 0,-44-18 0,44 18 0,-33-22 0,33 22 1,0 0-2,-33-26 1,33 26-1,0 0 1,0 0-1,0 0 0,0 0 1,0 0-1,19 44 0,-19-44 1,0 0 0,44 26 0,-44-26 0,36 18 0,-36-18 0,34 7 0,-34-7 0,0 0 0,40 11 0,-40-11 0,0 0 0,44 15 0,-44-15 0,0 0-1,37 29 1,-37-29 0,0 0 0,29 40 0,-29-40 0,0 0 0,0 0 0,0 0 0,15 33 0,-15-33-1,0 0 1,0 0 0,7 37 0,-7-37-1,15 40 0,-15-40-1,26 47-5,11-21-28,-37-26 0,40 22-1,-40-22-1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3T23:59:57.12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928E1F7-BBE8-482E-AB10-631254D3B352}" emma:medium="tactile" emma:mode="ink">
          <msink:context xmlns:msink="http://schemas.microsoft.com/ink/2010/main" type="inkDrawing" rotatedBoundingBox="30806,30795 35610,26541 36138,27137 31333,31391" semanticType="callout" shapeName="Other"/>
        </emma:interpretation>
      </emma:emma>
    </inkml:annotationXML>
    <inkml:trace contextRef="#ctx0" brushRef="#br0">0 3284 26,'0'0'25,"0"0"2,0 0-2,0 0-17,0 0-7,0 0 1,0 0-1,0 0 0,0 0 1,0 0 0,0 0 1,0 0 0,0 0 1,25 9 1,-25-9-1,20-3 0,-20 3-1,50-21 0,-16-2 1,15 8-1,5-17 0,12 5-1,4-14 0,11 3-1,2-12 1,10 0-1,-1-8 1,3-10-1,2-5 0,4-6 0,-4-9 0,4-3 0,-1-9 1,3 3-1,1-6 0,2 4 0,-2-4 1,-3 6-1,-4-12 0,-2 4-1,-10-4 0,-1 1 1,-10-4-1,-4-2 0,0-7-1,-2 1 1,-1 0 1,-1 8-1,-6 1 1,3 8-1,-4 6 0,-5 12 0,-9 6 1,-6 17-1,-10 12 1,-4 12 0,-10 9 0,-15 29-1,19-35 1,-19 35 0,0 0-1,0 0 0,0 0 1,0 0-1,0 0 0,0 0 0,0 0 0,0 0-1,0 0 2,0 0-1,0 0 0,0 0 1,0 0-1,0 0 1,0 0 0,0 0-1,0 0 0,0 0 0,0 0 0,0 0 0,0 0 0,0 0 0,0 0 0,0 0 0,0 0 0,0 0 0,0 0 0,0 0 0,-21 20 0,21-20 0,-20 27 0,20-27 0,-36 38 0,13-15 0,1-2 0,-3 5 0,-2-2-1,-2 2 1,2 0 0,-3 1 0,-4 2 0,3-2 1,-3-1-1,5-8 0,4-1 1,2 1-1,23-18 0,-31 9 0,31-9 0,0 0 0,0 0 0,0 0 0,16-41 0,-16 41 0,29-36 0,-29 36 0,36-44 0,-36 44 0,34-35-1,-34 35 1,25-38 0,-25 38 0,20-29 0,-20 29 0,18-27 0,-18 27 0,20-32 0,-20 32 0,23-32 0,-23 32 0,25-30 0,-25 30 0,22-26 1,-22 26-1,0 0 0,25-27 0,-25 27-1,0 0 1,0 0 0,0 0 0,27-26 0,-27 26 0,0 0 0,32-23 0,-32 23 0,29-15 0,-29 15 0,34-18 0,-34 18 0,29-17 0,-29 17 0,25-12 0,-25 12 0,0 0 0,22-12-1,-22 12 1,0 0 0,0 0 0,0 0 0,0 0 0,0 0 0,0 0 0,9 38 0,-9-38-1,-2 44 1,0-14 0,0 5 0,-1 6 1,-1 6-1,-1 3 0,-1 3 0,-3 0 0,0-1 0,-3 4 0,3-6 0,-2-6 0,2-3 0,2-9 0,0-2 0,7-30 0,-9 38 0,9-38 0,0 0 0,0 0 0,0 0-1,0 0-2,0 0-12,0 0-22,18-59 1,-15 12-1,-1-23-1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4T00:00:00.39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016A2AC-E101-409A-A372-4A3F5B9A515B}" emma:medium="tactile" emma:mode="ink">
          <msink:context xmlns:msink="http://schemas.microsoft.com/ink/2010/main" type="inkDrawing" rotatedBoundingBox="30116,27065 34232,25146 34525,25774 30409,27693" semanticType="callout" shapeName="Other"/>
        </emma:interpretation>
      </emma:emma>
    </inkml:annotationXML>
    <inkml:trace contextRef="#ctx0" brushRef="#br0">4147 137 1,'0'0'15,"0"0"4,0 0 0,0 0-17,0 0-1,0 0 2,0 0 1,0 0 2,0 0 2,0 0 0,0 0 1,4-37 0,-4 37 0,0 0-2,0 0 0,-19-40-2,19 40 0,0 0-1,0 0 0,-51-36-1,51 36-1,-59-15 0,19 11-1,-12-3 0,-7 11 0,-14-4 0,-4 11 0,-19-4 0,-11 11 0,-10 4 0,-4 8 0,-19 6 0,4 8 0,-22 3 0,0 8 0,-11 11 0,7 11 0,-11 0 0,-7 7-1,-4 0 2,-3 4-2,7 7 1,3 0 0,4-8-1,8 1 0,7-4 0,22 0 1,11-7-1,18 3 1,15-10-1,15-8 1,15-7-1,10-11 0,19-8 0,33-36 1,-44 41-2,44-41 2,0 0-1,0 0-1,-7 32 1,7-32 1,0 0-1,0 0 0,0 0 0,0 0 0,0 0 0,0 0 1,11 33-1,-11-33 1,0 0 0,0 0-1,0 0 1,0 0 0,0 0 0,0 0-1,0 0 1,0 0-1,0 0 1,0 0-1,0 0 0,0 0 1,0 0-1,0 0 1,0 0-1,0 0 1,0 0-1,0 0 1,0 0 0,0-40-1,0 40 0,0-40 1,0 40-1,3-70 0,1 30 0,-4 0 0,4 0 1,-1 0-1,1-1 0,0-2 0,-1 6 0,1 4 0,-4 33 0,4-51 0,-4 51 1,3-33-1,-3 33 0,0 0 0,0 0-1,0 0 1,0 0 0,0 0 0,0 0-1,0 0 1,0 0 0,0 0 0,0 0 0,0 40 0,0-40 0,0 40 0,0-40 0,4 44 0,-4-11 0,4 0 0,-4 0 0,0 4 0,0-1 0,0 8 1,-4 0-2,-3 0 1,3 3 0,-3-7 1,-1 4-1,1 0 0,0-7 0,-1-4 0,8-33 0,-7 47 0,7-47 0,0 0 0,-7 33 0,7-33 0,0 0 0,0 0 0,0 0 1,0 0-1,0 0 0,0 0 1,0 0-1,0 0 0,0 0 0,0 0 0,0 0 0,25-36 0,-25 36 0,0 0 0,41-48 0,-41 48 0,47-44 0,-47 44-1,67-62 1,-27 29 0,8 0 0,0-3 0,3 3 0,-3 3-1,0 5 1,-8-1 0,-40 26 0,55-29 0,-55 29 0,0 0 0,0 0-1,0 0 1,0 0-1,-33 37 1,0-8-1,-11-4-1,-7 19 1,-8-11-1,7 18-2,-25-29-7,22 11-24,-8 7 0,-6-25 0,13-8 0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4T00:00:20.35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DE12ABC-FBE7-4FD4-8F48-C21978BC4B58}" emma:medium="tactile" emma:mode="ink">
          <msink:context xmlns:msink="http://schemas.microsoft.com/ink/2010/main" type="inkDrawing" rotatedBoundingBox="28574,27109 32324,24738 32630,25222 28879,27592" semanticType="callout" shapeName="Other"/>
        </emma:interpretation>
      </emma:emma>
    </inkml:annotationXML>
    <inkml:trace contextRef="#ctx0" brushRef="#br0">7 2566 38,'0'0'26,"36"-8"-1,-36 8-13,0 0-12,-33-47 0,33 47 1,-7-44-1,7 44 2,-4-51 0,4 14 0,0 37 2,11-73 0,15 40 0,-11-14 0,22 14 0,-4-26 1,18 15-1,-7-18-1,22 7 0,-7-14 0,18 7 0,-3-11-1,10 7-1,1-11 0,18 0 1,-4-7-1,19 4 0,-1-4-1,16 0 1,-5-8-1,12 8 1,-4-4-1,8 12 1,3-1-1,0 7 1,-8-3 0,5 8 0,-1-1 0,-3 4-1,-8 7 1,-3 4-1,-15-4 0,-11 11 1,-19 11-1,-10 11 1,-23 0-1,-10 15 0,-41 7 1,44-8-1,-44 8 0,0 0 0,0 0 1,0 0-1,0 0 0,0 0 1,0 0-1,0 0 1,0 0 0,0 0 0,0 0 0,0 0-1,0 0 1,0 0-1,0 0 1,-44 41-1,44-41 0,-34 14 0,34-14 0,0 0 0,-36 22 1,36-22-1,0 0 0,0 0 0,0 0 1,-37-29-1,37 29 0,-26-33 0,26 33 0,-40-25 0,40 25 0,-44-33 0,44 33-1,-44-30 1,44 30 0,-41-25 0,41 25 0,-37-26 0,37 26 0,0 0 0,-33-22 0,33 22 0,0 0 0,0 0 0,0 0 0,0 0 0,0 0 0,0 0 0,44-33 0,-44 33 0,0 0 0,48-7 0,-48 7 0,37 11 0,-37-11 0,48 18 0,-48-18 0,55 22 0,-22-11 0,4-4 0,3 1 0,1-8 1,-1 0-1,0 0 0,1 0 0,-4 0 1,-37 0-1,58-4 0,-58 4 0,45 4 0,-45-4 0,0 0 0,36 7 0,-36-7 0,0 0 0,0 0 0,0 0 0,0 0 0,0 0 0,0 0 0,0 0 0,0 0 1,-29 33-1,29-33 0,-44 18 0,44-18 0,-48 37 0,48-37 0,-55 51-1,26-18 1,6 0 0,1 0-1,4 3-1,18-36-5,0 0-27,-33 51-1,33-51 0,0 0-1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255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</inkml:channelProperties>
      </inkml:inkSource>
      <inkml:timestamp xml:id="ts0" timeString="2021-03-24T00:00:27.0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4DA9F73-DD5D-4191-830E-5FA82D81E217}" emma:medium="tactile" emma:mode="ink">
          <msink:context xmlns:msink="http://schemas.microsoft.com/ink/2010/main" type="inkDrawing" rotatedBoundingBox="37317,24719 41905,24555 41919,24962 37331,25125" semanticType="callout" shapeName="Other"/>
        </emma:interpretation>
      </emma:emma>
    </inkml:annotationXML>
    <inkml:trace contextRef="#ctx0" brushRef="#br0">0 117 32,'0'0'27,"44"29"-2,-44-29 0,0 0-28,44 11 0,-44-11 2,55 11 0,-55-11 2,48 15 0,-48-15 2,55 18 0,-55-18 1,66 26 1,-33-15-2,22 14 1,0-10-1,19 7 0,11-7-1,14 7 1,7-11-1,16 7 1,10-11-1,15 8 1,4-15-1,7 11 0,-4-4 0,12 0 0,-1-3-1,8 0 0,-4-1 0,4 1 0,7-4 0,4-7-1,-1-8 1,12 8 0,-15-8 0,1 0 0,-12-3 0,-11-4 0,-22-3 1,-11-1-1,-26 8 0,-14-8-1,-27 8 2,-6 0-2,-52 18 1,51-30 0,-51 30-1,0 0 1,0 0-1,0 0 1,-11-36-1,11 36 1,0 0-1,0 0 0,-33-8 0,33 8 1,0 0-1,0 0 0,0 0 0,0 0 1,0 0-1,0 0 0,0 0 0,0 0 0,-33-14 0,33 14 0,0 0 0,0 0 0,0 0 0,0 0 0,0 0 1,-37-22-1,37 22 0,0 0 0,-40-18 0,40 18 0,-37-15 0,37 15 0,-48-11 0,48 11 0,-47-4 0,47 4 0,-48-7 0,48 7 0,-41-7 0,41 7-1,-36-8 2,36 8-1,0 0 0,-37-18 0,37 18 0,0 0 0,0 0 0,0 0 0,0 0 0,0 0 0,0 0-1,0 0 1,0 0 0,0 0 0,0 0 0,0 0 0,0 0 0,0 0-1,0 0 1,0 0 0,0 0 0,0 0 0,40 0 0,-40 0 0,33 11 0,-33-11 0,37 7 0,-37-7 0,41 11 0,-41-11 0,47 15-1,-47-15 2,44 4-1,-44-4 0,45 3-1,-45-3 1,33 4 0,-33-4 0,0 0 0,33 18 0,-33-18-1,0 0 1,22 33 0,-22-33 0,0 0 0,37 51 0,-37-51 0,0 0 1,36 33-1,-36-33 0,0 0 0,0 0 0,33 33 0,-33-33 0,0 0 0,0 0 0,-11 33 0,11-33 0,0 0 0,0 0 0,-36 33 0,36-33 0,0 0 0,0 0 0,-41 18 0,41-18 0,0 0 0,0 0-2,-33 8-1,33-8-4,0 0-7,0 0-21,0 0 0,0 0 0,0 0 1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512485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96598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33313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33313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80997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80997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47663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47663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76956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627569_2880x1920.jpg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36959463_1989x1321.jpg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17931575_1991x1322.jpg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617931575_1991x1322.jpg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740627569_2880x1920.jpg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996267730_2880x1920.jpg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996267730_2880x1920.jpg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documentation.sas.com/?docsetId=emref&amp;docsetTarget=n061bzurmej4j3n1jnj8bbjjm1a2.htm&amp;docsetVersion=15.1&amp;locale=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hyperlink" Target="https://www.ibm.com/support/knowledgecenter/es/SS3RA7_sub/modeler_crispdm_ddita/clementine/crisp_help/crisp_overview.html" TargetMode="External"/><Relationship Id="rId4" Type="http://schemas.openxmlformats.org/officeDocument/2006/relationships/hyperlink" Target="https://www.jbidigital.co.uk/blog/when-do-i-get-results-the-life-cycle-of-a-digital-marketing-campaign-in-an-agency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cbi.nlm.nih.gov/pubmed/10652971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www.youtube.com/watch?v=K3odScka55A&amp;ab_channel=Vo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xkcd.com/882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hyperlink" Target="https://www.youtube.com/watch?v=jMyD3TSXyUc&amp;ab_channel=Rigmarollic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3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emf"/><Relationship Id="rId5" Type="http://schemas.openxmlformats.org/officeDocument/2006/relationships/customXml" Target="../ink/ink1.xml"/><Relationship Id="rId10" Type="http://schemas.openxmlformats.org/officeDocument/2006/relationships/image" Target="../media/image37.emf"/><Relationship Id="rId4" Type="http://schemas.openxmlformats.org/officeDocument/2006/relationships/image" Target="../media/image34.png"/><Relationship Id="rId9" Type="http://schemas.openxmlformats.org/officeDocument/2006/relationships/customXml" Target="../ink/ink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customXml" Target="../ink/ink8.xml"/><Relationship Id="rId3" Type="http://schemas.openxmlformats.org/officeDocument/2006/relationships/image" Target="../media/image38.gif"/><Relationship Id="rId7" Type="http://schemas.openxmlformats.org/officeDocument/2006/relationships/customXml" Target="../ink/ink5.xml"/><Relationship Id="rId12" Type="http://schemas.openxmlformats.org/officeDocument/2006/relationships/image" Target="../media/image4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emf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41.emf"/><Relationship Id="rId4" Type="http://schemas.openxmlformats.org/officeDocument/2006/relationships/hyperlink" Target="https://vensim.com/vensim-model-reader/" TargetMode="External"/><Relationship Id="rId9" Type="http://schemas.openxmlformats.org/officeDocument/2006/relationships/customXml" Target="../ink/ink6.xml"/><Relationship Id="rId14" Type="http://schemas.openxmlformats.org/officeDocument/2006/relationships/image" Target="../media/image4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coca-colamexico.com.mx/noticias/comunidad/hablemos-de-tiendita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economipedia.com/definiciones/factura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p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flickr.com/photos/ikhnaton2/533233247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ata_warehouse_architecture.jp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s.sap.com/what-is-erp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p.com/latinamerica/products/hana.html?/latinamerica/cmp/dg/sme-erp/index.html?campaigncode=CRM-XL20-PPC-PPCERPCMX2&amp;gclid=Cj0KCQjwo-aCBhC-ARIsAAkNQisDTFqKCPgRmvb1v3qMyr0ACZti8E-eXnA7wv2B59hB_2c5RNMAeiIaAgpUEALw_wcB&amp;gclsrc=aw.d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ore.ac.uk/download/pdf/193113215.pdf" TargetMode="External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next.canvanizer.com/demo/business-model-canvas?utm_source=newcanvas&amp;utm_medium=link_page&amp;utm_campaign=next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7.png"/><Relationship Id="rId4" Type="http://schemas.openxmlformats.org/officeDocument/2006/relationships/hyperlink" Target="https://hoyodesmog.diegovalle.net/aire.zmv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5" Type="http://schemas.microsoft.com/office/2007/relationships/hdphoto" Target="../media/hdphoto1.wdp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/4.0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JoseAntonio.Padros @ ipe.mx…"/>
          <p:cNvSpPr txBox="1">
            <a:spLocks noGrp="1"/>
          </p:cNvSpPr>
          <p:nvPr>
            <p:ph type="body" idx="21"/>
          </p:nvPr>
        </p:nvSpPr>
        <p:spPr>
          <a:xfrm>
            <a:off x="1201340" y="11023167"/>
            <a:ext cx="21971003" cy="146097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 err="1" smtClean="0"/>
              <a:t>JoseAntonio</a:t>
            </a:r>
            <a:r>
              <a:rPr lang="es-ES_tradnl" dirty="0" smtClean="0"/>
              <a:t> </a:t>
            </a:r>
            <a:r>
              <a:rPr dirty="0" smtClean="0"/>
              <a:t>.</a:t>
            </a:r>
            <a:r>
              <a:rPr lang="es-ES_tradnl" dirty="0" smtClean="0"/>
              <a:t> </a:t>
            </a:r>
            <a:r>
              <a:rPr dirty="0" err="1" smtClean="0"/>
              <a:t>Padros</a:t>
            </a:r>
            <a:r>
              <a:rPr dirty="0" smtClean="0"/>
              <a:t> @</a:t>
            </a:r>
            <a:r>
              <a:rPr lang="es-ES_tradnl" dirty="0" smtClean="0"/>
              <a:t> </a:t>
            </a:r>
            <a:r>
              <a:rPr lang="es-ES_tradnl" dirty="0" err="1" smtClean="0"/>
              <a:t>ipe</a:t>
            </a:r>
            <a:r>
              <a:rPr lang="es-ES_tradnl" dirty="0"/>
              <a:t> </a:t>
            </a:r>
            <a:r>
              <a:rPr lang="es-ES_tradnl" dirty="0" smtClean="0"/>
              <a:t>. mx</a:t>
            </a:r>
          </a:p>
          <a:p>
            <a:r>
              <a:rPr dirty="0" err="1" smtClean="0"/>
              <a:t>japadros</a:t>
            </a:r>
            <a:r>
              <a:rPr dirty="0" smtClean="0"/>
              <a:t> @</a:t>
            </a:r>
            <a:r>
              <a:rPr lang="es-ES_tradnl" dirty="0" smtClean="0"/>
              <a:t> </a:t>
            </a:r>
            <a:r>
              <a:rPr lang="es-ES_tradnl" dirty="0" err="1" smtClean="0"/>
              <a:t>gmail</a:t>
            </a:r>
            <a:r>
              <a:rPr lang="es-ES_tradnl" dirty="0" smtClean="0"/>
              <a:t> . </a:t>
            </a:r>
            <a:r>
              <a:rPr lang="es-ES_tradnl" dirty="0" err="1" smtClean="0"/>
              <a:t>com</a:t>
            </a:r>
            <a:endParaRPr u="sng" dirty="0">
              <a:hlinkClick r:id="rId2"/>
            </a:endParaRPr>
          </a:p>
        </p:txBody>
      </p:sp>
      <p:sp>
        <p:nvSpPr>
          <p:cNvPr id="152" name="Plataforma analítica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Plataforma analítica</a:t>
            </a:r>
          </a:p>
        </p:txBody>
      </p:sp>
      <p:sp>
        <p:nvSpPr>
          <p:cNvPr id="153" name="Una inversión, dos rendimientos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Una inversión, dos rendimientos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659399" y="11274544"/>
            <a:ext cx="4591001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s-ES_tradnl" sz="4800" b="1" dirty="0" smtClean="0">
                <a:solidFill>
                  <a:srgbClr val="FFFFFF"/>
                </a:solidFill>
              </a:rPr>
              <a:t>ipe.mx/jap.pptx</a:t>
            </a:r>
            <a:endParaRPr kumimoji="0" lang="es-ES_tradnl" sz="48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Helvetica Neue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iclos de mejora continua"/>
          <p:cNvSpPr txBox="1">
            <a:spLocks noGrp="1"/>
          </p:cNvSpPr>
          <p:nvPr>
            <p:ph type="title"/>
          </p:nvPr>
        </p:nvSpPr>
        <p:spPr>
          <a:xfrm>
            <a:off x="1206496" y="309286"/>
            <a:ext cx="21971004" cy="2503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9600" dirty="0" err="1"/>
              <a:t>Ciclos</a:t>
            </a:r>
            <a:r>
              <a:rPr sz="9600" dirty="0"/>
              <a:t> de </a:t>
            </a:r>
            <a:r>
              <a:rPr sz="9600" dirty="0" err="1"/>
              <a:t>mejora</a:t>
            </a:r>
            <a:r>
              <a:rPr sz="9600" dirty="0"/>
              <a:t> continua</a:t>
            </a:r>
          </a:p>
        </p:txBody>
      </p:sp>
      <p:pic>
        <p:nvPicPr>
          <p:cNvPr id="1026" name="Picture 2" descr="digital-marketing-proc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97300" y="4561603"/>
            <a:ext cx="5753100" cy="5730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17937559" y="3265071"/>
            <a:ext cx="2872582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Campaña de </a:t>
            </a:r>
            <a:b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</a:b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Marketing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47963" y="11840210"/>
            <a:ext cx="215443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4"/>
              </a:rPr>
              <a:t>JBi</a:t>
            </a: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4"/>
              </a:rPr>
              <a:t> </a:t>
            </a: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4"/>
              </a:rPr>
              <a:t>Digital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4" name="TextBox 3">
            <a:hlinkClick r:id="rId5"/>
          </p:cNvPr>
          <p:cNvSpPr txBox="1"/>
          <p:nvPr/>
        </p:nvSpPr>
        <p:spPr>
          <a:xfrm>
            <a:off x="11019666" y="11840210"/>
            <a:ext cx="92333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5"/>
              </a:rPr>
              <a:t>IBM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1028" name="Picture 4" descr="Ciclo de vida de minería de dat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7062" y="4582378"/>
            <a:ext cx="5688538" cy="5688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4" name="TextBox 63"/>
          <p:cNvSpPr txBox="1"/>
          <p:nvPr/>
        </p:nvSpPr>
        <p:spPr>
          <a:xfrm>
            <a:off x="10288699" y="3542070"/>
            <a:ext cx="238526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CRISP-DM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5368" y="11840210"/>
            <a:ext cx="102592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7"/>
              </a:rPr>
              <a:t>SAS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23580" y="4561603"/>
            <a:ext cx="4529498" cy="5730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7" name="TextBox 66"/>
          <p:cNvSpPr txBox="1"/>
          <p:nvPr/>
        </p:nvSpPr>
        <p:spPr>
          <a:xfrm>
            <a:off x="3090647" y="3542070"/>
            <a:ext cx="179536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SEMMA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04521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Explicación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y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acople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teórico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: ¿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explica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una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venta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 err="1" smtClean="0">
                <a:solidFill>
                  <a:schemeClr val="accent4">
                    <a:lumMod val="75000"/>
                  </a:schemeClr>
                </a:solidFill>
              </a:rPr>
              <a:t>Históricamente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 err="1" smtClean="0">
                <a:solidFill>
                  <a:schemeClr val="accent4">
                    <a:lumMod val="75000"/>
                  </a:schemeClr>
                </a:solidFill>
              </a:rPr>
              <a:t>Descriptiva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 err="1" smtClean="0">
                <a:solidFill>
                  <a:schemeClr val="accent4">
                    <a:lumMod val="75000"/>
                  </a:schemeClr>
                </a:solidFill>
              </a:rPr>
              <a:t>Dinámica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Confiabilidad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modelos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: ¿se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hace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escrutinio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Con base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scoring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Con base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inspección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casos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Con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casos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segmento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Con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casos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hipercubo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latino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lang="es-ES_tradnl" sz="2800" b="1" dirty="0">
                <a:solidFill>
                  <a:schemeClr val="accent4">
                    <a:lumMod val="75000"/>
                  </a:schemeClr>
                </a:solidFill>
              </a:rPr>
              <a:t>Respuesta de sistemas </a:t>
            </a:r>
            <a:r>
              <a:rPr lang="es-ES_tradnl" sz="2800" b="1" dirty="0" smtClean="0">
                <a:solidFill>
                  <a:schemeClr val="accent4">
                    <a:lumMod val="75000"/>
                  </a:schemeClr>
                </a:solidFill>
              </a:rPr>
              <a:t>analíticos</a:t>
            </a: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Horas de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espera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para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transferencias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Horas de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espera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para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etl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Respuesta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veloz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a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preguntas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predeterminadas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Respuesta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veloz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a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preguntas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junta</a:t>
            </a: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Sin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proceso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oficina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dirección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Multi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dirección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lang="es-ES_tradnl" sz="2800" dirty="0" smtClean="0">
                <a:solidFill>
                  <a:schemeClr val="accent4">
                    <a:lumMod val="75000"/>
                  </a:schemeClr>
                </a:solidFill>
              </a:rPr>
              <a:t>ERP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smtClean="0">
                <a:solidFill>
                  <a:schemeClr val="accent4">
                    <a:lumMod val="75000"/>
                  </a:schemeClr>
                </a:solidFill>
              </a:rPr>
              <a:t>ERP</a:t>
            </a:r>
            <a:r>
              <a:rPr lang="es-ES_tradnl" sz="2800" dirty="0" smtClean="0">
                <a:solidFill>
                  <a:schemeClr val="accent4">
                    <a:lumMod val="75000"/>
                  </a:schemeClr>
                </a:solidFill>
              </a:rPr>
              <a:t> + </a:t>
            </a:r>
            <a:r>
              <a:rPr lang="es-ES_tradnl" sz="2800" dirty="0" err="1" smtClean="0">
                <a:solidFill>
                  <a:schemeClr val="accent4">
                    <a:lumMod val="75000"/>
                  </a:schemeClr>
                </a:solidFill>
              </a:rPr>
              <a:t>Datawarehouse</a:t>
            </a:r>
            <a:r>
              <a:rPr lang="es-ES_tradnl" sz="2800" dirty="0" smtClean="0">
                <a:solidFill>
                  <a:schemeClr val="accent4">
                    <a:lumMod val="75000"/>
                  </a:schemeClr>
                </a:solidFill>
              </a:rPr>
              <a:t>, Sin </a:t>
            </a:r>
            <a:r>
              <a:rPr lang="es-ES_tradnl" sz="2800" dirty="0" err="1" smtClean="0">
                <a:solidFill>
                  <a:schemeClr val="accent4">
                    <a:lumMod val="75000"/>
                  </a:schemeClr>
                </a:solidFill>
              </a:rPr>
              <a:t>Lock</a:t>
            </a:r>
            <a:r>
              <a:rPr lang="es-ES_tradnl" sz="2800" dirty="0" smtClean="0">
                <a:solidFill>
                  <a:schemeClr val="accent4">
                    <a:lumMod val="75000"/>
                  </a:schemeClr>
                </a:solidFill>
              </a:rPr>
              <a:t>-In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Las decisiones, ¿cómo se enfocan?…"/>
          <p:cNvSpPr txBox="1"/>
          <p:nvPr/>
        </p:nvSpPr>
        <p:spPr>
          <a:xfrm>
            <a:off x="12062318" y="8450485"/>
            <a:ext cx="11115182" cy="4198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Las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decisiones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2800" b="1" dirty="0" err="1">
                <a:solidFill>
                  <a:schemeClr val="accent4">
                    <a:lumMod val="75000"/>
                  </a:schemeClr>
                </a:solidFill>
              </a:rPr>
              <a:t>enfocan</a:t>
            </a:r>
            <a:r>
              <a:rPr sz="28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Continuidad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Responsabilidad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Generación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Control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Anticipación</a:t>
            </a:r>
            <a:endParaRPr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Antes y Ahora: Noticias"/>
          <p:cNvSpPr txBox="1">
            <a:spLocks noGrp="1"/>
          </p:cNvSpPr>
          <p:nvPr>
            <p:ph type="title"/>
          </p:nvPr>
        </p:nvSpPr>
        <p:spPr>
          <a:xfrm>
            <a:off x="1206496" y="309286"/>
            <a:ext cx="21971004" cy="2503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9600" dirty="0"/>
              <a:t>Antes y </a:t>
            </a:r>
            <a:r>
              <a:rPr sz="9600" dirty="0" err="1"/>
              <a:t>Ahora</a:t>
            </a:r>
            <a:r>
              <a:rPr sz="9600" dirty="0"/>
              <a:t>: </a:t>
            </a:r>
            <a:r>
              <a:rPr sz="9600" dirty="0" err="1"/>
              <a:t>Noticias</a:t>
            </a:r>
            <a:endParaRPr sz="9600" dirty="0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A063804B-8B65-4CA0-BF75-F97AFCF8362B}"/>
              </a:ext>
            </a:extLst>
          </p:cNvPr>
          <p:cNvGrpSpPr/>
          <p:nvPr/>
        </p:nvGrpSpPr>
        <p:grpSpPr>
          <a:xfrm rot="21274485">
            <a:off x="5479235" y="3620281"/>
            <a:ext cx="11896798" cy="3735982"/>
            <a:chOff x="4837131" y="199821"/>
            <a:chExt cx="4193654" cy="1316944"/>
          </a:xfrm>
        </p:grpSpPr>
        <p:pic>
          <p:nvPicPr>
            <p:cNvPr id="15" name="Picture 14">
              <a:extLst>
                <a:ext uri="{FF2B5EF4-FFF2-40B4-BE49-F238E27FC236}">
                  <a16:creationId xmlns="" xmlns:a16="http://schemas.microsoft.com/office/drawing/2014/main" id="{B20F660F-5397-4976-8EF6-A1A615C91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7132" y="199821"/>
              <a:ext cx="4193653" cy="111991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3F34C638-1EA7-4836-8B2D-ECB17BD38B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37131" y="549320"/>
              <a:ext cx="4193653" cy="96744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6045C112-4A41-49D3-8070-3E399CBCDDE1}"/>
              </a:ext>
            </a:extLst>
          </p:cNvPr>
          <p:cNvGrpSpPr/>
          <p:nvPr/>
        </p:nvGrpSpPr>
        <p:grpSpPr>
          <a:xfrm>
            <a:off x="2133600" y="3090755"/>
            <a:ext cx="14180053" cy="9329844"/>
            <a:chOff x="6156460" y="3325464"/>
            <a:chExt cx="3797456" cy="2498555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652A8D9F-4C0C-456C-B7DD-5A6695D16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6460" y="3325464"/>
              <a:ext cx="3797456" cy="22047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FD25EF1A-5A01-4B4E-858A-007088359830}"/>
                </a:ext>
              </a:extLst>
            </p:cNvPr>
            <p:cNvSpPr/>
            <p:nvPr/>
          </p:nvSpPr>
          <p:spPr>
            <a:xfrm>
              <a:off x="6832352" y="5667415"/>
              <a:ext cx="2385213" cy="1566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3200" dirty="0">
                  <a:hlinkClick r:id="rId6"/>
                </a:rPr>
                <a:t>https://www.ncbi.nlm.nih.gov/pubmed/10652971</a:t>
              </a:r>
              <a:endParaRPr lang="es-ES" sz="3200" dirty="0"/>
            </a:p>
          </p:txBody>
        </p:sp>
      </p:grp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94653" y="3429000"/>
            <a:ext cx="6089147" cy="522964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Antes y Ahora: Noticias"/>
          <p:cNvSpPr txBox="1">
            <a:spLocks noGrp="1"/>
          </p:cNvSpPr>
          <p:nvPr>
            <p:ph type="title"/>
          </p:nvPr>
        </p:nvSpPr>
        <p:spPr>
          <a:xfrm>
            <a:off x="1206496" y="309286"/>
            <a:ext cx="21971004" cy="2503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9600" dirty="0"/>
              <a:t>Antes y </a:t>
            </a:r>
            <a:r>
              <a:rPr sz="9600" dirty="0" err="1"/>
              <a:t>Ahora</a:t>
            </a:r>
            <a:r>
              <a:rPr sz="9600" dirty="0"/>
              <a:t>: </a:t>
            </a:r>
            <a:r>
              <a:rPr sz="9600" dirty="0" err="1"/>
              <a:t>Noticias</a:t>
            </a:r>
            <a:endParaRPr sz="9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2800769"/>
            <a:ext cx="10925176" cy="614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53001" y="3562768"/>
            <a:ext cx="10925174" cy="614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9001" y="4324768"/>
            <a:ext cx="10925174" cy="614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6426" y="5077620"/>
            <a:ext cx="10925174" cy="614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4564" y="12449891"/>
            <a:ext cx="13203936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s-ES_tradnl" sz="4000" b="0" i="0" u="none" strike="noStrike" cap="none" spc="0" normalizeH="0" baseline="0" dirty="0" err="1" smtClean="0">
                <a:ln>
                  <a:noFill/>
                </a:ln>
                <a:solidFill>
                  <a:srgbClr val="5E5E5E"/>
                </a:solidFill>
                <a:effectLst/>
                <a:uFillTx/>
                <a:sym typeface="Helvetica Neue"/>
                <a:hlinkClick r:id="rId7"/>
              </a:rPr>
              <a:t>Youtube</a:t>
            </a:r>
            <a:r>
              <a:rPr kumimoji="0" lang="es-ES_tradnl" sz="40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sym typeface="Helvetica Neue"/>
                <a:hlinkClick r:id="rId7"/>
              </a:rPr>
              <a:t>: VOX </a:t>
            </a:r>
            <a:r>
              <a:rPr lang="en-US" sz="4000" dirty="0">
                <a:hlinkClick r:id="rId7"/>
              </a:rPr>
              <a:t>Why you can't compare Covid-19 </a:t>
            </a:r>
            <a:r>
              <a:rPr lang="en-US" sz="4000" dirty="0" smtClean="0">
                <a:hlinkClick r:id="rId7"/>
              </a:rPr>
              <a:t>vaccines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936303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Antes y Ahora: Analytics"/>
          <p:cNvSpPr txBox="1">
            <a:spLocks noGrp="1"/>
          </p:cNvSpPr>
          <p:nvPr>
            <p:ph type="title"/>
          </p:nvPr>
        </p:nvSpPr>
        <p:spPr>
          <a:xfrm>
            <a:off x="1206496" y="309286"/>
            <a:ext cx="21971004" cy="2503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9600" dirty="0"/>
              <a:t>Antes y </a:t>
            </a:r>
            <a:r>
              <a:rPr sz="9600" dirty="0" err="1"/>
              <a:t>Ahora</a:t>
            </a:r>
            <a:r>
              <a:rPr sz="9600" dirty="0"/>
              <a:t>: Analytics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33900" y="5664874"/>
            <a:ext cx="2057400" cy="10156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ANN</a:t>
            </a:r>
            <a:endParaRPr lang="en-US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66800" y="7290137"/>
            <a:ext cx="1828800" cy="2133600"/>
            <a:chOff x="1066800" y="5943600"/>
            <a:chExt cx="1828800" cy="2133600"/>
          </a:xfrm>
          <a:solidFill>
            <a:schemeClr val="accent4">
              <a:lumMod val="75000"/>
            </a:schemeClr>
          </a:solidFill>
        </p:grpSpPr>
        <p:sp>
          <p:nvSpPr>
            <p:cNvPr id="4" name="Flowchart: Magnetic Disk 3"/>
            <p:cNvSpPr/>
            <p:nvPr/>
          </p:nvSpPr>
          <p:spPr>
            <a:xfrm>
              <a:off x="1066800" y="6781800"/>
              <a:ext cx="1828800" cy="1295400"/>
            </a:xfrm>
            <a:prstGeom prst="flowChartMagneticDisk">
              <a:avLst/>
            </a:prstGeom>
            <a:grpFill/>
            <a:ln w="12700" cap="flat">
              <a:solidFill>
                <a:schemeClr val="accent4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" name="Flowchart: Magnetic Disk 7"/>
            <p:cNvSpPr/>
            <p:nvPr/>
          </p:nvSpPr>
          <p:spPr>
            <a:xfrm>
              <a:off x="1066800" y="5943600"/>
              <a:ext cx="1828800" cy="1295400"/>
            </a:xfrm>
            <a:prstGeom prst="flowChartMagneticDisk">
              <a:avLst/>
            </a:prstGeom>
            <a:grpFill/>
            <a:ln w="12700" cap="flat">
              <a:solidFill>
                <a:schemeClr val="accent4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8875059" y="7429837"/>
            <a:ext cx="2057400" cy="10156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ANN</a:t>
            </a:r>
            <a:endParaRPr lang="en-US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216218" y="9195137"/>
            <a:ext cx="2057400" cy="10156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ANN</a:t>
            </a:r>
            <a:endParaRPr lang="en-US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57377" y="11100137"/>
            <a:ext cx="2057400" cy="10156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ANN</a:t>
            </a:r>
            <a:endParaRPr lang="en-US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5" name="Elbow Connector 14"/>
          <p:cNvCxnSpPr>
            <a:stCxn id="8" idx="4"/>
            <a:endCxn id="3" idx="1"/>
          </p:cNvCxnSpPr>
          <p:nvPr/>
        </p:nvCxnSpPr>
        <p:spPr>
          <a:xfrm flipV="1">
            <a:off x="2895600" y="6172706"/>
            <a:ext cx="1638300" cy="1765131"/>
          </a:xfrm>
          <a:prstGeom prst="bentConnector3">
            <a:avLst>
              <a:gd name="adj1" fmla="val 51691"/>
            </a:avLst>
          </a:prstGeom>
          <a:noFill/>
          <a:ln w="76200" cap="flat">
            <a:solidFill>
              <a:schemeClr val="accent4">
                <a:lumMod val="75000"/>
              </a:schemeClr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Elbow Connector 16"/>
          <p:cNvCxnSpPr>
            <a:stCxn id="8" idx="4"/>
            <a:endCxn id="12" idx="1"/>
          </p:cNvCxnSpPr>
          <p:nvPr/>
        </p:nvCxnSpPr>
        <p:spPr>
          <a:xfrm flipV="1">
            <a:off x="2895600" y="7937669"/>
            <a:ext cx="5979459" cy="168"/>
          </a:xfrm>
          <a:prstGeom prst="bentConnector3">
            <a:avLst>
              <a:gd name="adj1" fmla="val 50000"/>
            </a:avLst>
          </a:prstGeom>
          <a:noFill/>
          <a:ln w="76200" cap="flat">
            <a:solidFill>
              <a:schemeClr val="accent4">
                <a:lumMod val="75000"/>
              </a:schemeClr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Elbow Connector 18"/>
          <p:cNvCxnSpPr>
            <a:stCxn id="8" idx="4"/>
            <a:endCxn id="13" idx="1"/>
          </p:cNvCxnSpPr>
          <p:nvPr/>
        </p:nvCxnSpPr>
        <p:spPr>
          <a:xfrm>
            <a:off x="2895600" y="7937837"/>
            <a:ext cx="10320618" cy="1765132"/>
          </a:xfrm>
          <a:prstGeom prst="bentConnector3">
            <a:avLst>
              <a:gd name="adj1" fmla="val 8222"/>
            </a:avLst>
          </a:prstGeom>
          <a:noFill/>
          <a:ln w="76200" cap="flat">
            <a:solidFill>
              <a:schemeClr val="accent4">
                <a:lumMod val="75000"/>
              </a:schemeClr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Elbow Connector 20"/>
          <p:cNvCxnSpPr>
            <a:stCxn id="8" idx="4"/>
            <a:endCxn id="14" idx="1"/>
          </p:cNvCxnSpPr>
          <p:nvPr/>
        </p:nvCxnSpPr>
        <p:spPr>
          <a:xfrm>
            <a:off x="2895600" y="7937837"/>
            <a:ext cx="14661777" cy="3670132"/>
          </a:xfrm>
          <a:prstGeom prst="bentConnector3">
            <a:avLst>
              <a:gd name="adj1" fmla="val 5798"/>
            </a:avLst>
          </a:prstGeom>
          <a:noFill/>
          <a:ln w="76200" cap="flat">
            <a:solidFill>
              <a:schemeClr val="accent4">
                <a:lumMod val="75000"/>
              </a:schemeClr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7" name="Elbow Connector 196"/>
          <p:cNvCxnSpPr>
            <a:stCxn id="3" idx="3"/>
            <a:endCxn id="12" idx="1"/>
          </p:cNvCxnSpPr>
          <p:nvPr/>
        </p:nvCxnSpPr>
        <p:spPr>
          <a:xfrm>
            <a:off x="6591300" y="6172706"/>
            <a:ext cx="2283759" cy="1764963"/>
          </a:xfrm>
          <a:prstGeom prst="bentConnector3">
            <a:avLst/>
          </a:prstGeom>
          <a:noFill/>
          <a:ln w="76200" cap="flat">
            <a:solidFill>
              <a:schemeClr val="accent4">
                <a:lumMod val="75000"/>
              </a:schemeClr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9" name="Elbow Connector 198"/>
          <p:cNvCxnSpPr>
            <a:stCxn id="12" idx="3"/>
            <a:endCxn id="13" idx="1"/>
          </p:cNvCxnSpPr>
          <p:nvPr/>
        </p:nvCxnSpPr>
        <p:spPr>
          <a:xfrm>
            <a:off x="10932459" y="7937669"/>
            <a:ext cx="2283759" cy="1765300"/>
          </a:xfrm>
          <a:prstGeom prst="bentConnector3">
            <a:avLst/>
          </a:prstGeom>
          <a:noFill/>
          <a:ln w="76200" cap="flat">
            <a:solidFill>
              <a:schemeClr val="accent4">
                <a:lumMod val="75000"/>
              </a:schemeClr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1" name="Elbow Connector 200"/>
          <p:cNvCxnSpPr>
            <a:stCxn id="13" idx="3"/>
            <a:endCxn id="14" idx="1"/>
          </p:cNvCxnSpPr>
          <p:nvPr/>
        </p:nvCxnSpPr>
        <p:spPr>
          <a:xfrm>
            <a:off x="15273618" y="9702969"/>
            <a:ext cx="2283759" cy="1905000"/>
          </a:xfrm>
          <a:prstGeom prst="bentConnector3">
            <a:avLst/>
          </a:prstGeom>
          <a:noFill/>
          <a:ln w="76200" cap="flat">
            <a:solidFill>
              <a:schemeClr val="accent4">
                <a:lumMod val="75000"/>
              </a:schemeClr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0" y="2175376"/>
            <a:ext cx="9580282" cy="575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3269393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1400" y="5054768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44800" y="6750387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85853" y="8585537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0" y="2175375"/>
            <a:ext cx="9580282" cy="575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1884" y="2175375"/>
            <a:ext cx="9586398" cy="5762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0" y="2175376"/>
            <a:ext cx="9580282" cy="575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0" y="2175375"/>
            <a:ext cx="9580282" cy="575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0" y="2175376"/>
            <a:ext cx="9580282" cy="575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Antes y Ahora: Analytics"/>
          <p:cNvSpPr txBox="1">
            <a:spLocks noGrp="1"/>
          </p:cNvSpPr>
          <p:nvPr>
            <p:ph type="title"/>
          </p:nvPr>
        </p:nvSpPr>
        <p:spPr>
          <a:xfrm>
            <a:off x="1206496" y="309286"/>
            <a:ext cx="21971004" cy="2503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9600" dirty="0"/>
              <a:t>Antes y </a:t>
            </a:r>
            <a:r>
              <a:rPr sz="9600" dirty="0" err="1"/>
              <a:t>Ahora</a:t>
            </a:r>
            <a:r>
              <a:rPr sz="9600" dirty="0"/>
              <a:t>: Analytics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093633" y="12709268"/>
            <a:ext cx="138499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3"/>
              </a:rPr>
              <a:t>XKCD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 bwMode="auto">
          <a:xfrm rot="192941">
            <a:off x="10128552" y="3448038"/>
            <a:ext cx="11778098" cy="826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224949">
            <a:off x="1219528" y="3642786"/>
            <a:ext cx="11294957" cy="676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2723" y="10896600"/>
            <a:ext cx="9329477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4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20 pruebas sobre los mismos</a:t>
            </a:r>
            <a:r>
              <a:rPr kumimoji="0" lang="es-ES_tradnl" sz="4400" b="0" i="0" u="none" strike="noStrike" cap="none" spc="0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datos, </a:t>
            </a:r>
            <a:br>
              <a:rPr kumimoji="0" lang="es-ES_tradnl" sz="4400" b="0" i="0" u="none" strike="noStrike" cap="none" spc="0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</a:br>
            <a:r>
              <a:rPr kumimoji="0" lang="es-ES_tradnl" sz="4400" b="0" i="0" u="none" strike="noStrike" cap="none" spc="0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5% de intervalo de confianza.</a:t>
            </a:r>
            <a:endParaRPr kumimoji="0" lang="es-ES_tradnl" sz="44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525854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5" t="13971" r="14103"/>
          <a:stretch/>
        </p:blipFill>
        <p:spPr bwMode="auto">
          <a:xfrm>
            <a:off x="2850775" y="3048000"/>
            <a:ext cx="9520519" cy="629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31" t="2941" r="13690"/>
          <a:stretch/>
        </p:blipFill>
        <p:spPr bwMode="auto">
          <a:xfrm>
            <a:off x="4953000" y="3415551"/>
            <a:ext cx="9547413" cy="710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" name="Antes y Ahora: Finanzas"/>
          <p:cNvSpPr txBox="1">
            <a:spLocks noGrp="1"/>
          </p:cNvSpPr>
          <p:nvPr>
            <p:ph type="title"/>
          </p:nvPr>
        </p:nvSpPr>
        <p:spPr>
          <a:xfrm>
            <a:off x="1206496" y="309286"/>
            <a:ext cx="21971004" cy="2503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9600" dirty="0"/>
              <a:t>Antes y </a:t>
            </a:r>
            <a:r>
              <a:rPr sz="9600" dirty="0" err="1"/>
              <a:t>Ahora</a:t>
            </a:r>
            <a:r>
              <a:rPr sz="9600" dirty="0"/>
              <a:t>: </a:t>
            </a:r>
            <a:r>
              <a:rPr sz="9600" dirty="0" err="1"/>
              <a:t>Finanzas</a:t>
            </a:r>
            <a:endParaRPr sz="9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5" t="6618" r="14930" b="18014"/>
          <a:stretch/>
        </p:blipFill>
        <p:spPr bwMode="auto">
          <a:xfrm>
            <a:off x="12005981" y="4670613"/>
            <a:ext cx="9412942" cy="5513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45" t="18015" r="13276"/>
          <a:stretch/>
        </p:blipFill>
        <p:spPr bwMode="auto">
          <a:xfrm>
            <a:off x="11331387" y="6194612"/>
            <a:ext cx="9547413" cy="59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68407" y="12649200"/>
            <a:ext cx="846385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err="1" smtClean="0">
                <a:hlinkClick r:id="rId7"/>
              </a:rPr>
              <a:t>Youtube</a:t>
            </a:r>
            <a:r>
              <a:rPr lang="es-ES_tradnl" sz="3600" dirty="0" smtClean="0">
                <a:hlinkClick r:id="rId7"/>
              </a:rPr>
              <a:t>: </a:t>
            </a:r>
            <a:r>
              <a:rPr lang="es-ES_tradnl" sz="3600" dirty="0" err="1" smtClean="0">
                <a:hlinkClick r:id="rId7"/>
              </a:rPr>
              <a:t>Rigmallorica</a:t>
            </a:r>
            <a:r>
              <a:rPr lang="es-ES_tradnl" sz="3600" dirty="0" smtClean="0">
                <a:hlinkClick r:id="rId7"/>
              </a:rPr>
              <a:t> , </a:t>
            </a:r>
            <a:r>
              <a:rPr lang="es-ES_tradnl" sz="3600" dirty="0" err="1" smtClean="0">
                <a:hlinkClick r:id="rId7"/>
              </a:rPr>
              <a:t>Cartoon</a:t>
            </a:r>
            <a:r>
              <a:rPr lang="es-ES_tradnl" sz="3600" dirty="0" smtClean="0">
                <a:hlinkClick r:id="rId7"/>
              </a:rPr>
              <a:t> Network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02901" y="4697507"/>
            <a:ext cx="743318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089274" y="3263153"/>
            <a:ext cx="10484225" cy="8435789"/>
            <a:chOff x="7422775" y="3415552"/>
            <a:chExt cx="10484225" cy="8435789"/>
          </a:xfrm>
        </p:grpSpPr>
        <p:pic>
          <p:nvPicPr>
            <p:cNvPr id="5127" name="Picture 7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345" t="2941" r="13689"/>
            <a:stretch/>
          </p:blipFill>
          <p:spPr bwMode="auto">
            <a:xfrm>
              <a:off x="7422775" y="3415552"/>
              <a:ext cx="9493625" cy="7100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2420600" y="7252447"/>
              <a:ext cx="5486400" cy="4598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Antes y Ahora: Finanzas"/>
          <p:cNvSpPr txBox="1">
            <a:spLocks noGrp="1"/>
          </p:cNvSpPr>
          <p:nvPr>
            <p:ph type="title"/>
          </p:nvPr>
        </p:nvSpPr>
        <p:spPr>
          <a:xfrm>
            <a:off x="1206496" y="309286"/>
            <a:ext cx="21971004" cy="2503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9600" dirty="0"/>
              <a:t>Antes y </a:t>
            </a:r>
            <a:r>
              <a:rPr sz="9600" dirty="0" err="1"/>
              <a:t>Ahora</a:t>
            </a:r>
            <a:r>
              <a:rPr sz="9600" dirty="0"/>
              <a:t>: </a:t>
            </a:r>
            <a:r>
              <a:rPr sz="9600" dirty="0" err="1"/>
              <a:t>Finanzas</a:t>
            </a:r>
            <a:endParaRPr sz="9600" dirty="0"/>
          </a:p>
        </p:txBody>
      </p:sp>
      <p:pic>
        <p:nvPicPr>
          <p:cNvPr id="6146" name="Picture 2" descr="C:\Users\japadros\AppData\Local\Microsoft\Windows\INetCache\IE\NBZSNWPU\1024px-Two_red_dice_01.svg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3657600"/>
            <a:ext cx="642310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9400" y="3467956"/>
            <a:ext cx="11125200" cy="82278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88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sym typeface="Helvetica Neue"/>
              </a:rPr>
              <a:t>Lanzamos un dado y cae 6.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8800" b="0" i="0" u="none" strike="noStrike" cap="none" spc="0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sym typeface="Helvetica Neue"/>
            </a:endParaRP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8800" dirty="0" smtClean="0">
                <a:solidFill>
                  <a:schemeClr val="accent4">
                    <a:lumMod val="75000"/>
                  </a:schemeClr>
                </a:solidFill>
              </a:rPr>
              <a:t>En el siguiente tiro, ¿es menos probable otro 6?</a:t>
            </a:r>
            <a:endParaRPr kumimoji="0" lang="es-ES_tradnl" sz="88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153818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Modelado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56337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Explicación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y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acople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teórico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una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venta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Históricamente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Descriptiva</a:t>
            </a:r>
            <a:endParaRPr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Dinámica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3600" y="6935926"/>
            <a:ext cx="5262979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Lista de buenos 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compradores en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el pasado</a:t>
            </a:r>
            <a:endParaRPr lang="es-ES_tradnl" sz="5400" dirty="0"/>
          </a:p>
        </p:txBody>
      </p:sp>
      <p:sp>
        <p:nvSpPr>
          <p:cNvPr id="3" name="TextBox 2"/>
          <p:cNvSpPr txBox="1"/>
          <p:nvPr/>
        </p:nvSpPr>
        <p:spPr>
          <a:xfrm rot="21258749">
            <a:off x="10532809" y="6949113"/>
            <a:ext cx="6248400" cy="2195473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dirty="0" smtClean="0">
                <a:latin typeface="Consolas" panose="020B0609020204030204" pitchFamily="49" charset="0"/>
              </a:rPr>
              <a:t>SQL: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28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Consolas" panose="020B0609020204030204" pitchFamily="49" charset="0"/>
                <a:sym typeface="Helvetica Neue"/>
              </a:rPr>
              <a:t>SELECT DISTINCT</a:t>
            </a:r>
            <a:r>
              <a:rPr kumimoji="0" lang="es-ES_tradnl" sz="2800" b="0" i="0" u="none" strike="noStrike" cap="none" spc="0" normalizeH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Consolas" panose="020B0609020204030204" pitchFamily="49" charset="0"/>
                <a:sym typeface="Helvetica Neue"/>
              </a:rPr>
              <a:t> CUST_ID </a:t>
            </a:r>
            <a:br>
              <a:rPr kumimoji="0" lang="es-ES_tradnl" sz="2800" b="0" i="0" u="none" strike="noStrike" cap="none" spc="0" normalizeH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Consolas" panose="020B0609020204030204" pitchFamily="49" charset="0"/>
                <a:sym typeface="Helvetica Neue"/>
              </a:rPr>
            </a:br>
            <a:r>
              <a:rPr kumimoji="0" lang="es-ES_tradnl" sz="2800" b="0" i="0" u="none" strike="noStrike" cap="none" spc="0" normalizeH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Consolas" panose="020B0609020204030204" pitchFamily="49" charset="0"/>
                <a:sym typeface="Helvetica Neue"/>
              </a:rPr>
              <a:t>   FROM SALES </a:t>
            </a:r>
            <a:br>
              <a:rPr kumimoji="0" lang="es-ES_tradnl" sz="2800" b="0" i="0" u="none" strike="noStrike" cap="none" spc="0" normalizeH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Consolas" panose="020B0609020204030204" pitchFamily="49" charset="0"/>
                <a:sym typeface="Helvetica Neue"/>
              </a:rPr>
            </a:br>
            <a:r>
              <a:rPr kumimoji="0" lang="es-ES_tradnl" sz="2800" b="0" i="0" u="none" strike="noStrike" cap="none" spc="0" normalizeH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Consolas" panose="020B0609020204030204" pitchFamily="49" charset="0"/>
                <a:sym typeface="Helvetica Neue"/>
              </a:rPr>
              <a:t>   WHERE DATE BETWEEN XXX AND 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2800" baseline="0" dirty="0">
                <a:latin typeface="Consolas" panose="020B0609020204030204" pitchFamily="49" charset="0"/>
              </a:rPr>
              <a:t> </a:t>
            </a:r>
            <a:r>
              <a:rPr lang="es-ES_tradnl" sz="2800" baseline="0" dirty="0" smtClean="0">
                <a:latin typeface="Consolas" panose="020B0609020204030204" pitchFamily="49" charset="0"/>
              </a:rPr>
              <a:t>  ...</a:t>
            </a:r>
            <a:endParaRPr kumimoji="0" lang="es-ES_tradnl" sz="28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Consolas" panose="020B0609020204030204" pitchFamily="49" charset="0"/>
              <a:sym typeface="Helvetica Neue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2292">
            <a:off x="11873005" y="8340651"/>
            <a:ext cx="11423471" cy="3315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8496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Modelado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56337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Explicación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y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acople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teórico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una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venta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Históricamente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Descriptiva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Dinámica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41996" y="6930413"/>
            <a:ext cx="5917004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Acción / Reacción 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en reglas de 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asociación</a:t>
            </a:r>
            <a:endParaRPr lang="es-ES_tradnl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346" y="6477000"/>
            <a:ext cx="8153400" cy="654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35200" y="6477000"/>
            <a:ext cx="8153400" cy="654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920605" y="6279311"/>
            <a:ext cx="23395680" cy="5669640"/>
            <a:chOff x="920605" y="6279311"/>
            <a:chExt cx="23395680" cy="566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/>
                <p14:cNvContentPartPr/>
                <p14:nvPr/>
              </p14:nvContentPartPr>
              <p14:xfrm>
                <a:off x="920605" y="7604471"/>
                <a:ext cx="3369960" cy="3141360"/>
              </p14:xfrm>
            </p:contentPart>
          </mc:Choice>
          <mc:Fallback>
            <p:pic>
              <p:nvPicPr>
                <p:cNvPr id="4" name="Ink 3"/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69125" y="7551551"/>
                  <a:ext cx="3474720" cy="324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k 9"/>
                <p14:cNvContentPartPr/>
                <p14:nvPr/>
              </p14:nvContentPartPr>
              <p14:xfrm>
                <a:off x="2803765" y="6279311"/>
                <a:ext cx="13644360" cy="1793520"/>
              </p14:xfrm>
            </p:contentPart>
          </mc:Choice>
          <mc:Fallback>
            <p:pic>
              <p:nvPicPr>
                <p:cNvPr id="10" name="Ink 9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78925" y="6228911"/>
                  <a:ext cx="13725000" cy="18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k 11"/>
                <p14:cNvContentPartPr/>
                <p14:nvPr/>
              </p14:nvContentPartPr>
              <p14:xfrm>
                <a:off x="14871685" y="6596471"/>
                <a:ext cx="9444600" cy="5352480"/>
              </p14:xfrm>
            </p:contentPart>
          </mc:Choice>
          <mc:Fallback>
            <p:pic>
              <p:nvPicPr>
                <p:cNvPr id="12" name="Ink 11"/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823083" y="6561191"/>
                  <a:ext cx="9550804" cy="5442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537531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Modelado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56337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Explicación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y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acople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teórico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una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venta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Históricamente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Descriptiva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Dinámica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636710" y="6935926"/>
            <a:ext cx="5186035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Cliente perfilado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con pausas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y retornos bien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identificados</a:t>
            </a:r>
            <a:endParaRPr lang="es-ES_tradnl" sz="5400" dirty="0"/>
          </a:p>
        </p:txBody>
      </p:sp>
      <p:pic>
        <p:nvPicPr>
          <p:cNvPr id="3074" name="Picture 2" descr="https://vensim.com/wp-content/uploads/2012/09/venrea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7829549"/>
            <a:ext cx="4981575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95600" y="11811000"/>
            <a:ext cx="164147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4"/>
              </a:rPr>
              <a:t>Vensim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467600" y="7467600"/>
            <a:ext cx="8153400" cy="4800600"/>
            <a:chOff x="7467600" y="7467600"/>
            <a:chExt cx="8153400" cy="4800600"/>
          </a:xfrm>
        </p:grpSpPr>
        <p:sp>
          <p:nvSpPr>
            <p:cNvPr id="13" name="Oval 12"/>
            <p:cNvSpPr/>
            <p:nvPr/>
          </p:nvSpPr>
          <p:spPr>
            <a:xfrm>
              <a:off x="9144000" y="7467600"/>
              <a:ext cx="4800600" cy="48006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7467600" y="10134600"/>
              <a:ext cx="1676400" cy="16764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296400" y="8077200"/>
              <a:ext cx="3962400" cy="39624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9525000" y="9144000"/>
              <a:ext cx="2590800" cy="25908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3944600" y="7805886"/>
              <a:ext cx="1676400" cy="16764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/>
              <p14:cNvContentPartPr/>
              <p14:nvPr/>
            </p14:nvContentPartPr>
            <p14:xfrm>
              <a:off x="8284786" y="10795511"/>
              <a:ext cx="2656440" cy="64656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77226" y="10778231"/>
                <a:ext cx="26812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6" name="Ink 15"/>
              <p14:cNvContentPartPr/>
              <p14:nvPr/>
            </p14:nvContentPartPr>
            <p14:xfrm>
              <a:off x="12421186" y="9482286"/>
              <a:ext cx="1092960" cy="118188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408946" y="9465726"/>
                <a:ext cx="1121760" cy="12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8" name="Ink 17"/>
              <p14:cNvContentPartPr/>
              <p14:nvPr/>
            </p14:nvContentPartPr>
            <p14:xfrm>
              <a:off x="10930066" y="9232751"/>
              <a:ext cx="1491120" cy="7261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925026" y="9218711"/>
                <a:ext cx="1508040" cy="75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2" name="Ink 21"/>
              <p14:cNvContentPartPr/>
              <p14:nvPr/>
            </p14:nvContentPartPr>
            <p14:xfrm>
              <a:off x="10391866" y="9005951"/>
              <a:ext cx="1323360" cy="92412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381066" y="8990471"/>
                <a:ext cx="1350000" cy="9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6" name="Ink 25"/>
              <p14:cNvContentPartPr/>
              <p14:nvPr/>
            </p14:nvContentPartPr>
            <p14:xfrm>
              <a:off x="13434226" y="8856911"/>
              <a:ext cx="1655640" cy="15552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427026" y="8841431"/>
                <a:ext cx="1678320" cy="185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26"/>
          <p:cNvSpPr txBox="1"/>
          <p:nvPr/>
        </p:nvSpPr>
        <p:spPr>
          <a:xfrm>
            <a:off x="9033432" y="12556868"/>
            <a:ext cx="459100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Newcommer</a:t>
            </a: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to Active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787439" y="12556868"/>
            <a:ext cx="315471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Active to </a:t>
            </a: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Silver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87443" y="12556868"/>
            <a:ext cx="315471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Silver</a:t>
            </a: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to Active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28503" y="12556868"/>
            <a:ext cx="287258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Silver</a:t>
            </a: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to Gold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36142" y="12556868"/>
            <a:ext cx="32573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Gold to reserve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20831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32" grpId="0"/>
      <p:bldP spid="32" grpId="1"/>
      <p:bldP spid="34" grpId="0"/>
      <p:bldP spid="34" grpId="1"/>
      <p:bldP spid="33" grpId="0"/>
      <p:bldP spid="33" grpId="1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Modelado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56337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Explicación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y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acople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teórico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explica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una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venta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Históricamente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: RFM basado en </a:t>
            </a:r>
            <a:r>
              <a:rPr lang="es-ES_tradnl" sz="4000" dirty="0" err="1" smtClean="0">
                <a:solidFill>
                  <a:schemeClr val="accent4">
                    <a:lumMod val="75000"/>
                  </a:schemeClr>
                </a:solidFill>
              </a:rPr>
              <a:t>queries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 a ventas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Descriptiva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compró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precedente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regla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asociación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Dinámica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corresponde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a un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flujo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actividad de los </a:t>
            </a: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cliente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3600" y="6935926"/>
            <a:ext cx="5262979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Lista de buenos 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compradores en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el pasado</a:t>
            </a:r>
            <a:endParaRPr lang="es-ES_tradnl" sz="5400" dirty="0"/>
          </a:p>
        </p:txBody>
      </p:sp>
      <p:sp>
        <p:nvSpPr>
          <p:cNvPr id="7" name="Rectangle 6"/>
          <p:cNvSpPr/>
          <p:nvPr/>
        </p:nvSpPr>
        <p:spPr>
          <a:xfrm>
            <a:off x="8941996" y="6930413"/>
            <a:ext cx="5917004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Acción / Reacción 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en reglas de 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asociación</a:t>
            </a:r>
            <a:endParaRPr lang="es-ES_tradnl" sz="5400" dirty="0"/>
          </a:p>
        </p:txBody>
      </p:sp>
      <p:sp>
        <p:nvSpPr>
          <p:cNvPr id="8" name="Rectangle 7"/>
          <p:cNvSpPr/>
          <p:nvPr/>
        </p:nvSpPr>
        <p:spPr>
          <a:xfrm>
            <a:off x="16636710" y="6935926"/>
            <a:ext cx="5186035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Cliente perfilado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con pausas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y retornos bien</a:t>
            </a:r>
            <a:b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ES_tradnl" sz="5400" dirty="0" smtClean="0">
                <a:solidFill>
                  <a:schemeClr val="accent4">
                    <a:lumMod val="75000"/>
                  </a:schemeClr>
                </a:solidFill>
              </a:rPr>
              <a:t>identificados</a:t>
            </a:r>
            <a:endParaRPr lang="es-ES_tradnl" sz="54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2E3045"/>
              </a:clrFrom>
              <a:clrTo>
                <a:srgbClr val="2E304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27354" y="11241741"/>
            <a:ext cx="16805352" cy="524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348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Escrutinio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20523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Confiabilidad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modelos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hace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escrutinio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Con base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scoring</a:t>
            </a: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8711"/>
          <a:stretch/>
        </p:blipFill>
        <p:spPr bwMode="auto">
          <a:xfrm>
            <a:off x="14020800" y="5181600"/>
            <a:ext cx="8857209" cy="7146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6460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Escrutinio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20523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Confiabilidad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modelos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hace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escrutinio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Con base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scoring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Con base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inspección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casos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5163800" y="2743200"/>
            <a:ext cx="7924800" cy="10058400"/>
            <a:chOff x="15316200" y="3200400"/>
            <a:chExt cx="7924800" cy="10058400"/>
          </a:xfrm>
        </p:grpSpPr>
        <p:sp>
          <p:nvSpPr>
            <p:cNvPr id="2" name="Rectangle 1"/>
            <p:cNvSpPr/>
            <p:nvPr/>
          </p:nvSpPr>
          <p:spPr>
            <a:xfrm>
              <a:off x="15316200" y="32004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8440400" y="4191000"/>
              <a:ext cx="4038600" cy="381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53847" y="4800600"/>
              <a:ext cx="2577353" cy="381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6878300" y="67818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6878300" y="86868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878300" y="105918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050244" y="6956612"/>
              <a:ext cx="2362827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err="1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IDs</a:t>
              </a:r>
              <a:r>
                <a:rPr kumimoji="0" lang="es-ES_tradnl" sz="2400" b="0" i="0" u="none" strike="noStrike" cap="none" spc="0" normalizeH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 identificados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583400" y="70866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583400" y="73914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583400" y="76962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050243" y="8937812"/>
              <a:ext cx="1849865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Transiciones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9583400" y="90095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0421600" y="93143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0421600" y="96191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cxnSp>
          <p:nvCxnSpPr>
            <p:cNvPr id="11" name="Elbow Connector 10"/>
            <p:cNvCxnSpPr>
              <a:stCxn id="16" idx="2"/>
              <a:endCxn id="17" idx="1"/>
            </p:cNvCxnSpPr>
            <p:nvPr/>
          </p:nvCxnSpPr>
          <p:spPr>
            <a:xfrm rot="16200000" flipH="1">
              <a:off x="20097750" y="9066679"/>
              <a:ext cx="228600" cy="419100"/>
            </a:xfrm>
            <a:prstGeom prst="bentConnector2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2" name="Straight Arrow Connector 21"/>
            <p:cNvCxnSpPr>
              <a:stCxn id="17" idx="2"/>
              <a:endCxn id="18" idx="0"/>
            </p:cNvCxnSpPr>
            <p:nvPr/>
          </p:nvCxnSpPr>
          <p:spPr>
            <a:xfrm>
              <a:off x="20840700" y="9466729"/>
              <a:ext cx="0" cy="152400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5" name="Rectangle 24"/>
            <p:cNvSpPr/>
            <p:nvPr/>
          </p:nvSpPr>
          <p:spPr>
            <a:xfrm>
              <a:off x="19583400" y="9906000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cxnSp>
          <p:nvCxnSpPr>
            <p:cNvPr id="24" name="Elbow Connector 23"/>
            <p:cNvCxnSpPr>
              <a:stCxn id="18" idx="2"/>
              <a:endCxn id="25" idx="3"/>
            </p:cNvCxnSpPr>
            <p:nvPr/>
          </p:nvCxnSpPr>
          <p:spPr>
            <a:xfrm rot="5400000">
              <a:off x="20525815" y="9667314"/>
              <a:ext cx="210671" cy="419100"/>
            </a:xfrm>
            <a:prstGeom prst="bentConnector2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8" name="TextBox 27"/>
            <p:cNvSpPr txBox="1"/>
            <p:nvPr/>
          </p:nvSpPr>
          <p:spPr>
            <a:xfrm>
              <a:off x="17050244" y="10972800"/>
              <a:ext cx="1575752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Respuesta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7298"/>
            <a:stretch/>
          </p:blipFill>
          <p:spPr bwMode="auto">
            <a:xfrm>
              <a:off x="19583400" y="10985928"/>
              <a:ext cx="1676400" cy="1587072"/>
            </a:xfrm>
            <a:prstGeom prst="rect">
              <a:avLst/>
            </a:prstGeom>
            <a:noFill/>
            <a:ln w="762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72598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Escrutinio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20523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Confiabilidad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modelos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hace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escrutinio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Con base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scoring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Con base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inspección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de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casos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Con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casos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segmento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163800" y="2743200"/>
            <a:ext cx="8229600" cy="10363200"/>
            <a:chOff x="15316200" y="3200400"/>
            <a:chExt cx="8229600" cy="10363200"/>
          </a:xfrm>
        </p:grpSpPr>
        <p:sp>
          <p:nvSpPr>
            <p:cNvPr id="5" name="Rectangle 4"/>
            <p:cNvSpPr/>
            <p:nvPr/>
          </p:nvSpPr>
          <p:spPr>
            <a:xfrm>
              <a:off x="15621000" y="35052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468600" y="33528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5316200" y="32004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5849600" y="3689767"/>
              <a:ext cx="2057400" cy="2221667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Gold</a:t>
              </a: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8440400" y="4191000"/>
              <a:ext cx="4038600" cy="381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453847" y="4800600"/>
              <a:ext cx="2577353" cy="381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878300" y="67818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878300" y="86868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878300" y="105918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050244" y="6956612"/>
              <a:ext cx="2362827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err="1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IDs</a:t>
              </a:r>
              <a:r>
                <a:rPr kumimoji="0" lang="es-ES_tradnl" sz="2400" b="0" i="0" u="none" strike="noStrike" cap="none" spc="0" normalizeH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 identificados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9583400" y="70866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9583400" y="73914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583400" y="76962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050243" y="8937812"/>
              <a:ext cx="1849865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Transiciones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583400" y="90095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0421600" y="93143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421600" y="96191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cxnSp>
          <p:nvCxnSpPr>
            <p:cNvPr id="22" name="Elbow Connector 21"/>
            <p:cNvCxnSpPr>
              <a:stCxn id="19" idx="2"/>
              <a:endCxn id="20" idx="1"/>
            </p:cNvCxnSpPr>
            <p:nvPr/>
          </p:nvCxnSpPr>
          <p:spPr>
            <a:xfrm rot="16200000" flipH="1">
              <a:off x="20097750" y="9066679"/>
              <a:ext cx="228600" cy="419100"/>
            </a:xfrm>
            <a:prstGeom prst="bentConnector2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Arrow Connector 22"/>
            <p:cNvCxnSpPr>
              <a:stCxn id="20" idx="2"/>
              <a:endCxn id="21" idx="0"/>
            </p:cNvCxnSpPr>
            <p:nvPr/>
          </p:nvCxnSpPr>
          <p:spPr>
            <a:xfrm>
              <a:off x="20840700" y="9466729"/>
              <a:ext cx="0" cy="152400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4" name="Rectangle 23"/>
            <p:cNvSpPr/>
            <p:nvPr/>
          </p:nvSpPr>
          <p:spPr>
            <a:xfrm>
              <a:off x="19583400" y="9906000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cxnSp>
          <p:nvCxnSpPr>
            <p:cNvPr id="25" name="Elbow Connector 24"/>
            <p:cNvCxnSpPr>
              <a:stCxn id="21" idx="2"/>
              <a:endCxn id="24" idx="3"/>
            </p:cNvCxnSpPr>
            <p:nvPr/>
          </p:nvCxnSpPr>
          <p:spPr>
            <a:xfrm rot="5400000">
              <a:off x="20525815" y="9667314"/>
              <a:ext cx="210671" cy="419100"/>
            </a:xfrm>
            <a:prstGeom prst="bentConnector2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TextBox 25"/>
            <p:cNvSpPr txBox="1"/>
            <p:nvPr/>
          </p:nvSpPr>
          <p:spPr>
            <a:xfrm>
              <a:off x="17050244" y="10972800"/>
              <a:ext cx="1575752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Respuesta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7298"/>
            <a:stretch/>
          </p:blipFill>
          <p:spPr bwMode="auto">
            <a:xfrm>
              <a:off x="19583400" y="10985928"/>
              <a:ext cx="1676400" cy="1587072"/>
            </a:xfrm>
            <a:prstGeom prst="rect">
              <a:avLst/>
            </a:prstGeom>
            <a:noFill/>
            <a:ln w="762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48321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Escrutinio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2052300" cy="948546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Confiabilidad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modelos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: ¿se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hace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escrutinio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Con base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scoring</a:t>
            </a: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Con base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inspección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de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casos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Con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casos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segmento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Con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casos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hipercubo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latino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163800" y="2743200"/>
            <a:ext cx="8686800" cy="10820400"/>
            <a:chOff x="15163800" y="2743200"/>
            <a:chExt cx="8686800" cy="10820400"/>
          </a:xfrm>
        </p:grpSpPr>
        <p:sp>
          <p:nvSpPr>
            <p:cNvPr id="30" name="Rectangle 29"/>
            <p:cNvSpPr/>
            <p:nvPr/>
          </p:nvSpPr>
          <p:spPr>
            <a:xfrm>
              <a:off x="15925800" y="35052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5773400" y="33528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5621000" y="32004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468600" y="30480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316200" y="28956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5163800" y="2743200"/>
              <a:ext cx="7924800" cy="10058400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5697200" y="3232567"/>
              <a:ext cx="2057400" cy="2221667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76200" cap="flat">
              <a:solidFill>
                <a:schemeClr val="bg2">
                  <a:lumMod val="1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Gold</a:t>
              </a: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0" y="3733800"/>
              <a:ext cx="4038600" cy="381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301447" y="4343400"/>
              <a:ext cx="2577353" cy="381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725900" y="63246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725900" y="82296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725900" y="10134600"/>
              <a:ext cx="5105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897844" y="6499412"/>
              <a:ext cx="2362827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err="1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IDs</a:t>
              </a:r>
              <a:r>
                <a:rPr kumimoji="0" lang="es-ES_tradnl" sz="2400" b="0" i="0" u="none" strike="noStrike" cap="none" spc="0" normalizeH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 identificados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9431000" y="66294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9431000" y="69342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431000" y="7239000"/>
              <a:ext cx="16764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897843" y="8480612"/>
              <a:ext cx="1849865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Transiciones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431000" y="85523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0269200" y="88571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269200" y="9161929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cxnSp>
          <p:nvCxnSpPr>
            <p:cNvPr id="22" name="Elbow Connector 21"/>
            <p:cNvCxnSpPr>
              <a:stCxn id="19" idx="2"/>
              <a:endCxn id="20" idx="1"/>
            </p:cNvCxnSpPr>
            <p:nvPr/>
          </p:nvCxnSpPr>
          <p:spPr>
            <a:xfrm rot="16200000" flipH="1">
              <a:off x="19945350" y="8609479"/>
              <a:ext cx="228600" cy="419100"/>
            </a:xfrm>
            <a:prstGeom prst="bentConnector2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Arrow Connector 22"/>
            <p:cNvCxnSpPr>
              <a:stCxn id="20" idx="2"/>
              <a:endCxn id="21" idx="0"/>
            </p:cNvCxnSpPr>
            <p:nvPr/>
          </p:nvCxnSpPr>
          <p:spPr>
            <a:xfrm>
              <a:off x="20688300" y="9009529"/>
              <a:ext cx="0" cy="152400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4" name="Rectangle 23"/>
            <p:cNvSpPr/>
            <p:nvPr/>
          </p:nvSpPr>
          <p:spPr>
            <a:xfrm>
              <a:off x="19431000" y="9448800"/>
              <a:ext cx="838200" cy="152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cxnSp>
          <p:nvCxnSpPr>
            <p:cNvPr id="25" name="Elbow Connector 24"/>
            <p:cNvCxnSpPr>
              <a:stCxn id="21" idx="2"/>
              <a:endCxn id="24" idx="3"/>
            </p:cNvCxnSpPr>
            <p:nvPr/>
          </p:nvCxnSpPr>
          <p:spPr>
            <a:xfrm rot="5400000">
              <a:off x="20373415" y="9210114"/>
              <a:ext cx="210671" cy="419100"/>
            </a:xfrm>
            <a:prstGeom prst="bentConnector2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TextBox 25"/>
            <p:cNvSpPr txBox="1"/>
            <p:nvPr/>
          </p:nvSpPr>
          <p:spPr>
            <a:xfrm>
              <a:off x="16897844" y="10515600"/>
              <a:ext cx="1575752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2400" b="0" i="0" u="none" strike="noStrike" cap="none" spc="0" normalizeH="0" baseline="0" dirty="0" smtClean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Respuesta</a:t>
              </a:r>
              <a:endParaRPr kumimoji="0" lang="es-ES_tradnl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7298"/>
            <a:stretch/>
          </p:blipFill>
          <p:spPr bwMode="auto">
            <a:xfrm>
              <a:off x="19431000" y="10528728"/>
              <a:ext cx="1676400" cy="1587072"/>
            </a:xfrm>
            <a:prstGeom prst="rect">
              <a:avLst/>
            </a:prstGeom>
            <a:noFill/>
            <a:ln w="762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332232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taforma y Decision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Plataforma y Decisiones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304799" y="2327565"/>
            <a:ext cx="25132144" cy="12053454"/>
            <a:chOff x="-304799" y="2327565"/>
            <a:chExt cx="25132144" cy="12053454"/>
          </a:xfrm>
        </p:grpSpPr>
        <p:sp>
          <p:nvSpPr>
            <p:cNvPr id="89" name="Rectangle 88"/>
            <p:cNvSpPr/>
            <p:nvPr/>
          </p:nvSpPr>
          <p:spPr>
            <a:xfrm>
              <a:off x="15997518" y="6248400"/>
              <a:ext cx="5562600" cy="4572000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>
              <a:softEdge rad="1270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5997518" y="3276600"/>
              <a:ext cx="5562600" cy="2743200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>
              <a:softEdge rad="1270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864658" y="2667000"/>
              <a:ext cx="5562600" cy="9829800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>
              <a:softEdge rad="1270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7620000" y="4038600"/>
              <a:ext cx="8153400" cy="8153400"/>
            </a:xfrm>
            <a:prstGeom prst="ellipse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>
              <a:softEdge rad="1270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pic>
          <p:nvPicPr>
            <p:cNvPr id="6147" name="Picture 3" descr="C:\Users\japadros\Documents\empresas\ipe\dataday2021\DataDay2021.png"/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"/>
            <a:stretch/>
          </p:blipFill>
          <p:spPr bwMode="auto">
            <a:xfrm>
              <a:off x="-304799" y="2327565"/>
              <a:ext cx="25132144" cy="12053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Plataforma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1671300" cy="948546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lang="es-ES_tradnl" sz="4000" b="1" dirty="0" smtClean="0">
                <a:solidFill>
                  <a:schemeClr val="accent4">
                    <a:lumMod val="75000"/>
                  </a:schemeClr>
                </a:solidFill>
              </a:rPr>
              <a:t>Respuesta de sistemas analíticos</a:t>
            </a:r>
            <a:endParaRPr sz="40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Horas de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espera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para </a:t>
            </a: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transferencias</a:t>
            </a:r>
            <a:endParaRPr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35280" lvl="1" indent="0" defTabSz="454025">
              <a:spcBef>
                <a:spcPts val="900"/>
              </a:spcBef>
              <a:buSzPct val="123000"/>
              <a:defRPr sz="3025" spc="-30"/>
            </a:pP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867681" y="4413909"/>
            <a:ext cx="3235140" cy="2659019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867681" y="2685547"/>
            <a:ext cx="3235140" cy="1595411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48184" y="2331011"/>
            <a:ext cx="3235140" cy="57168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3995420" y="3128717"/>
            <a:ext cx="4741917" cy="4741917"/>
          </a:xfrm>
          <a:prstGeom prst="ellipse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8" name="Picture 3" descr="C:\Users\japadros\Documents\empresas\ipe\dataday2021\DataDay2021.png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"/>
          <a:stretch/>
        </p:blipFill>
        <p:spPr bwMode="auto">
          <a:xfrm>
            <a:off x="9386454" y="2187388"/>
            <a:ext cx="14616546" cy="647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19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Plataforma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1671300" cy="948546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lang="es-ES_tradnl" sz="4000" b="1" dirty="0" smtClean="0">
                <a:solidFill>
                  <a:schemeClr val="accent4">
                    <a:lumMod val="75000"/>
                  </a:schemeClr>
                </a:solidFill>
              </a:rPr>
              <a:t>Respuesta de sistemas analíticos</a:t>
            </a:r>
            <a:endParaRPr sz="40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Horas de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espera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para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transferencias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Horas de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espera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para 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ETL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marL="335280" lvl="1" indent="0" defTabSz="454025">
              <a:spcBef>
                <a:spcPts val="900"/>
              </a:spcBef>
              <a:buSzPct val="123000"/>
              <a:defRPr sz="3025" spc="-30"/>
            </a:pP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67681" y="4413909"/>
            <a:ext cx="3235140" cy="2659019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867681" y="2685547"/>
            <a:ext cx="3235140" cy="1595411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48184" y="2331011"/>
            <a:ext cx="3235140" cy="57168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Oval 6"/>
          <p:cNvSpPr/>
          <p:nvPr/>
        </p:nvSpPr>
        <p:spPr>
          <a:xfrm>
            <a:off x="13995420" y="3128717"/>
            <a:ext cx="4741917" cy="4741917"/>
          </a:xfrm>
          <a:prstGeom prst="ellipse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995420" y="3127184"/>
            <a:ext cx="1603168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japadros\Documents\empresas\ipe\dataday2021\DataDay2021.png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"/>
          <a:stretch/>
        </p:blipFill>
        <p:spPr bwMode="auto">
          <a:xfrm>
            <a:off x="9386454" y="2187388"/>
            <a:ext cx="14616546" cy="647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9489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Plataforma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1671300" cy="948546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lang="es-ES_tradnl" sz="4000" b="1" dirty="0" smtClean="0">
                <a:solidFill>
                  <a:schemeClr val="accent4">
                    <a:lumMod val="75000"/>
                  </a:schemeClr>
                </a:solidFill>
              </a:rPr>
              <a:t>Respuesta de sistemas analíticos</a:t>
            </a:r>
            <a:endParaRPr sz="40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Horas de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espera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para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transferencias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Horas de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espera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para </a:t>
            </a:r>
            <a:r>
              <a:rPr lang="es-ES_tradnl" sz="4000" dirty="0" smtClean="0">
                <a:solidFill>
                  <a:schemeClr val="accent4">
                    <a:lumMod val="50000"/>
                  </a:schemeClr>
                </a:solidFill>
              </a:rPr>
              <a:t>ETL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Respuesta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veloz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a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preguntas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predeterminadas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  <a:p>
            <a:pPr marL="335280" lvl="1" indent="0" defTabSz="454025">
              <a:spcBef>
                <a:spcPts val="900"/>
              </a:spcBef>
              <a:buSzPct val="123000"/>
              <a:defRPr sz="3025" spc="-30"/>
            </a:pP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67681" y="4413909"/>
            <a:ext cx="3235140" cy="26590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867681" y="2685547"/>
            <a:ext cx="3235140" cy="1595411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48184" y="2331011"/>
            <a:ext cx="3235140" cy="5716890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Oval 6"/>
          <p:cNvSpPr/>
          <p:nvPr/>
        </p:nvSpPr>
        <p:spPr>
          <a:xfrm>
            <a:off x="13995420" y="3128717"/>
            <a:ext cx="4741917" cy="4741917"/>
          </a:xfrm>
          <a:prstGeom prst="ellipse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033"/>
          <a:stretch/>
        </p:blipFill>
        <p:spPr bwMode="auto">
          <a:xfrm>
            <a:off x="17669435" y="3127184"/>
            <a:ext cx="1198245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japadros\Documents\empresas\ipe\dataday2021\DataDay2021.png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"/>
          <a:stretch/>
        </p:blipFill>
        <p:spPr bwMode="auto">
          <a:xfrm>
            <a:off x="9386454" y="2187388"/>
            <a:ext cx="14616546" cy="647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8697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Plataforma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4" name="Explicación y acople teórico: ¿cómo se explica una venta?…"/>
          <p:cNvSpPr txBox="1">
            <a:spLocks noGrp="1"/>
          </p:cNvSpPr>
          <p:nvPr>
            <p:ph type="body" idx="1"/>
          </p:nvPr>
        </p:nvSpPr>
        <p:spPr>
          <a:xfrm>
            <a:off x="1206500" y="3019050"/>
            <a:ext cx="11671300" cy="948546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endParaRPr sz="2800" dirty="0">
              <a:solidFill>
                <a:schemeClr val="accent4">
                  <a:lumMod val="75000"/>
                </a:schemeClr>
              </a:solidFill>
            </a:endParaRPr>
          </a:p>
          <a:p>
            <a:pPr defTabSz="454025">
              <a:spcBef>
                <a:spcPts val="900"/>
              </a:spcBef>
              <a:defRPr sz="3025" spc="-30"/>
            </a:pPr>
            <a:r>
              <a:rPr lang="es-ES_tradnl" sz="4000" b="1" dirty="0" smtClean="0">
                <a:solidFill>
                  <a:schemeClr val="accent4">
                    <a:lumMod val="75000"/>
                  </a:schemeClr>
                </a:solidFill>
              </a:rPr>
              <a:t>Respuesta de sistemas analíticos</a:t>
            </a:r>
            <a:endParaRPr sz="40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Horas de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espera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para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transferencias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Horas de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espera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para </a:t>
            </a:r>
            <a:r>
              <a:rPr lang="es-ES_tradnl" sz="4000" dirty="0" smtClean="0">
                <a:solidFill>
                  <a:schemeClr val="accent4">
                    <a:lumMod val="50000"/>
                  </a:schemeClr>
                </a:solidFill>
              </a:rPr>
              <a:t>ETL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Respuesta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veloz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a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preguntas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predeterminadas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719455" lvl="1" indent="-384175" defTabSz="454025">
              <a:spcBef>
                <a:spcPts val="900"/>
              </a:spcBef>
              <a:buSzPct val="123000"/>
              <a:buChar char="•"/>
              <a:defRPr sz="3025" spc="-30"/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Respuesta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veloz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a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preguntas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junta</a:t>
            </a:r>
          </a:p>
        </p:txBody>
      </p:sp>
      <p:sp>
        <p:nvSpPr>
          <p:cNvPr id="4" name="Rectangle 3"/>
          <p:cNvSpPr/>
          <p:nvPr/>
        </p:nvSpPr>
        <p:spPr>
          <a:xfrm>
            <a:off x="18867681" y="4413909"/>
            <a:ext cx="3235140" cy="2659019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867681" y="2685547"/>
            <a:ext cx="3235140" cy="159541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48184" y="2331011"/>
            <a:ext cx="3235140" cy="5716890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Oval 6"/>
          <p:cNvSpPr/>
          <p:nvPr/>
        </p:nvSpPr>
        <p:spPr>
          <a:xfrm>
            <a:off x="13995420" y="3128717"/>
            <a:ext cx="4741917" cy="4741917"/>
          </a:xfrm>
          <a:prstGeom prst="ellipse">
            <a:avLst/>
          </a:prstGeom>
          <a:solidFill>
            <a:schemeClr val="bg1">
              <a:lumMod val="10000"/>
              <a:lumOff val="90000"/>
            </a:schemeClr>
          </a:solidFill>
          <a:ln w="12700" cap="flat">
            <a:noFill/>
            <a:miter lim="400000"/>
          </a:ln>
          <a:effectLst>
            <a:softEdge rad="1270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033"/>
          <a:stretch/>
        </p:blipFill>
        <p:spPr bwMode="auto">
          <a:xfrm>
            <a:off x="17669435" y="3127184"/>
            <a:ext cx="1198245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japadros\Documents\empresas\ipe\dataday2021\DataDay2021.png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"/>
          <a:stretch/>
        </p:blipFill>
        <p:spPr bwMode="auto">
          <a:xfrm>
            <a:off x="9386454" y="2187388"/>
            <a:ext cx="14616546" cy="647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8936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Datos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Sin </a:t>
            </a: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datos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218" name="Picture 2" descr="CC_AVISO_Reforma_27.5X26.1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1600" y="3429000"/>
            <a:ext cx="9144000" cy="521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53593" y="9585068"/>
            <a:ext cx="228267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smtClean="0">
                <a:hlinkClick r:id="rId4"/>
              </a:rPr>
              <a:t>Coca-Cola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477672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Datos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Sin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datos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proceso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30435" y="3429000"/>
            <a:ext cx="7826330" cy="521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81699" y="9585068"/>
            <a:ext cx="302647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err="1" smtClean="0">
                <a:hlinkClick r:id="rId4"/>
              </a:rPr>
              <a:t>Economipedia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27800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Datos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Sin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datos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proceso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oficina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1561" y="11002010"/>
            <a:ext cx="402674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smtClean="0">
                <a:hlinkClick r:id="rId3"/>
              </a:rPr>
              <a:t>SAP Business </a:t>
            </a:r>
            <a:r>
              <a:rPr lang="es-ES_tradnl" sz="3600" dirty="0" err="1" smtClean="0">
                <a:hlinkClick r:id="rId3"/>
              </a:rPr>
              <a:t>One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70733" y="3278397"/>
            <a:ext cx="6248400" cy="7434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4064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Datos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Sin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datos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proceso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oficina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dirección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6799" y="2590800"/>
            <a:ext cx="9753602" cy="9020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6572" y="11992610"/>
            <a:ext cx="679673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err="1" smtClean="0">
                <a:hlinkClick r:id="rId4"/>
              </a:rPr>
              <a:t>Rami</a:t>
            </a:r>
            <a:r>
              <a:rPr lang="es-ES_tradnl" sz="3600" dirty="0" smtClean="0">
                <a:hlinkClick r:id="rId4"/>
              </a:rPr>
              <a:t> </a:t>
            </a:r>
            <a:r>
              <a:rPr lang="es-ES_tradnl" sz="3600" dirty="0" err="1" smtClean="0">
                <a:hlinkClick r:id="rId4"/>
              </a:rPr>
              <a:t>Sedhom</a:t>
            </a:r>
            <a:r>
              <a:rPr lang="es-ES_tradnl" sz="3600" dirty="0" smtClean="0">
                <a:hlinkClick r:id="rId4"/>
              </a:rPr>
              <a:t>: FB Data </a:t>
            </a:r>
            <a:r>
              <a:rPr lang="es-ES_tradnl" sz="3600" dirty="0" err="1" smtClean="0">
                <a:hlinkClick r:id="rId4"/>
              </a:rPr>
              <a:t>Schema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35047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Datos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Sin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datos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proceso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oficina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dirección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75000"/>
                  </a:schemeClr>
                </a:solidFill>
              </a:rPr>
              <a:t>Multi </a:t>
            </a: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dirección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43362" y="9585068"/>
            <a:ext cx="210314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smtClean="0">
                <a:hlinkClick r:id="rId3"/>
              </a:rPr>
              <a:t>Wikipedia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  <p:pic>
        <p:nvPicPr>
          <p:cNvPr id="17412" name="Picture 4" descr="https://upload.wikimedia.org/wikipedia/commons/8/8d/Data_warehouse_architectu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6969" y="3019049"/>
            <a:ext cx="9033262" cy="52867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098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Datos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Sin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datos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proceso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oficina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dirección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Multi </a:t>
            </a: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dirección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ERP</a:t>
            </a:r>
            <a:endParaRPr lang="es-ES_tradnl" sz="4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1970" y="9585068"/>
            <a:ext cx="102592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smtClean="0">
                <a:hlinkClick r:id="rId3"/>
              </a:rPr>
              <a:t>SAP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  <p:pic>
        <p:nvPicPr>
          <p:cNvPr id="7" name="Picture 2" descr="What is ER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7062" y="3390675"/>
            <a:ext cx="9955738" cy="52889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0513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Datos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Los datos, ¿cómo se interrelacionan?…"/>
          <p:cNvSpPr txBox="1"/>
          <p:nvPr/>
        </p:nvSpPr>
        <p:spPr>
          <a:xfrm>
            <a:off x="12062318" y="3019050"/>
            <a:ext cx="11115182" cy="528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Los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datos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interrelacionan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smtClean="0">
                <a:solidFill>
                  <a:schemeClr val="accent4">
                    <a:lumMod val="50000"/>
                  </a:schemeClr>
                </a:solidFill>
              </a:rPr>
              <a:t>Sin </a:t>
            </a: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datos</a:t>
            </a:r>
            <a:endParaRPr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proceso</a:t>
            </a:r>
            <a:endParaRPr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oficina</a:t>
            </a:r>
            <a:endParaRPr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Por</a:t>
            </a:r>
            <a:r>
              <a:rPr sz="4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dirección</a:t>
            </a:r>
            <a:endParaRPr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smtClean="0">
                <a:solidFill>
                  <a:schemeClr val="accent4">
                    <a:lumMod val="50000"/>
                  </a:schemeClr>
                </a:solidFill>
              </a:rPr>
              <a:t>Multi </a:t>
            </a:r>
            <a:r>
              <a:rPr sz="4000" dirty="0" err="1" smtClean="0">
                <a:solidFill>
                  <a:schemeClr val="accent4">
                    <a:lumMod val="50000"/>
                  </a:schemeClr>
                </a:solidFill>
              </a:rPr>
              <a:t>dirección</a:t>
            </a:r>
            <a:endParaRPr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lang="es-ES_tradnl" sz="4000" dirty="0" smtClean="0">
                <a:solidFill>
                  <a:schemeClr val="accent4">
                    <a:lumMod val="50000"/>
                  </a:schemeClr>
                </a:solidFill>
              </a:rPr>
              <a:t>ERP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smtClean="0">
                <a:solidFill>
                  <a:schemeClr val="accent4">
                    <a:lumMod val="75000"/>
                  </a:schemeClr>
                </a:solidFill>
              </a:rPr>
              <a:t>ERP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+ </a:t>
            </a:r>
            <a:r>
              <a:rPr lang="es-ES_tradnl" sz="4000" dirty="0" err="1" smtClean="0">
                <a:solidFill>
                  <a:schemeClr val="accent4">
                    <a:lumMod val="75000"/>
                  </a:schemeClr>
                </a:solidFill>
              </a:rPr>
              <a:t>Datawarehouse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, sin </a:t>
            </a:r>
            <a:r>
              <a:rPr lang="es-ES_tradnl" sz="4000" dirty="0" err="1" smtClean="0">
                <a:solidFill>
                  <a:schemeClr val="accent4">
                    <a:lumMod val="75000"/>
                  </a:schemeClr>
                </a:solidFill>
              </a:rPr>
              <a:t>Lock</a:t>
            </a:r>
            <a:r>
              <a:rPr lang="es-ES_tradnl" sz="4000" dirty="0" smtClean="0">
                <a:solidFill>
                  <a:schemeClr val="accent4">
                    <a:lumMod val="75000"/>
                  </a:schemeClr>
                </a:solidFill>
              </a:rPr>
              <a:t>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1970" y="9585068"/>
            <a:ext cx="102592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smtClean="0">
                <a:hlinkClick r:id="rId3"/>
              </a:rPr>
              <a:t>SAP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21868" y="3535935"/>
            <a:ext cx="9146126" cy="49984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8525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Decisiones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Las decisiones, ¿cómo se enfocan?…"/>
          <p:cNvSpPr txBox="1"/>
          <p:nvPr/>
        </p:nvSpPr>
        <p:spPr>
          <a:xfrm>
            <a:off x="12062318" y="8450485"/>
            <a:ext cx="11115182" cy="4198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Las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decisiones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enfocan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Continuidad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483" name="Picture 3" descr="C:\Users\japadros\AppData\Local\Microsoft\Windows\INetCache\IE\5VW5JDXQ\4947153592_095e22eb16_z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3521642"/>
            <a:ext cx="4386262" cy="612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92955" y="9906000"/>
            <a:ext cx="310341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Entrenamiento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20484" name="Picture 4" descr="C:\Users\japadros\AppData\Local\Microsoft\Windows\INetCache\IE\FWW8L9UZ\1535555946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0" y="3521642"/>
            <a:ext cx="59436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453400" y="6981853"/>
            <a:ext cx="256480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Crecimiento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1151" y="2514600"/>
            <a:ext cx="120064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9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ingdings"/>
              </a:rPr>
              <a:t></a:t>
            </a:r>
            <a:endParaRPr kumimoji="0" lang="es-ES_tradnl" sz="9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268951" y="2514600"/>
            <a:ext cx="120064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9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ingdings"/>
              </a:rPr>
              <a:t></a:t>
            </a:r>
            <a:endParaRPr kumimoji="0" lang="es-ES_tradnl" sz="9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20490" name="Picture 10" descr="C:\Users\japadros\AppData\Local\Microsoft\Windows\INetCache\IE\NBZSNWPU\Richard_Bachman_10-2015[1]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56866" y="2983930"/>
            <a:ext cx="4611534" cy="509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3268075" y="2193970"/>
            <a:ext cx="120064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9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ingdings"/>
              </a:rPr>
              <a:t></a:t>
            </a:r>
            <a:endParaRPr kumimoji="0" lang="es-ES_tradnl" sz="9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395787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7" grpId="0"/>
      <p:bldP spid="14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Decisiones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Las decisiones, ¿cómo se enfocan?…"/>
          <p:cNvSpPr txBox="1"/>
          <p:nvPr/>
        </p:nvSpPr>
        <p:spPr>
          <a:xfrm>
            <a:off x="12062318" y="8450485"/>
            <a:ext cx="11115182" cy="4198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Las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decisiones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enfocan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Continuidad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Responsabilidad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0" y="2971800"/>
            <a:ext cx="433452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Red de Proveedores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79500" y="2971800"/>
            <a:ext cx="487312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Procesos supervisados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75148" y="2971800"/>
            <a:ext cx="589905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  <a:t>Carga de cadena productiva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21506" name="Picture 2" descr="C:\Users\japadros\AppData\Local\Microsoft\Windows\INetCache\IE\NBZSNWPU\2009-September-NodeXL-CHI-2010-Tag-Network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9378" y="3732655"/>
            <a:ext cx="4482163" cy="320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japadros\AppData\Local\Microsoft\Windows\INetCache\IE\NBZSNWPU\deadlin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9500" y="3859198"/>
            <a:ext cx="4873130" cy="29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78319" y="3808216"/>
            <a:ext cx="6492710" cy="3050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0374" y="7162800"/>
            <a:ext cx="330859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6"/>
              </a:rPr>
              <a:t>Tesheen</a:t>
            </a: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6"/>
              </a:rPr>
              <a:t> </a:t>
            </a: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6"/>
              </a:rPr>
              <a:t>Aslam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349762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Decisiones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Las decisiones, ¿cómo se enfocan?…"/>
          <p:cNvSpPr txBox="1"/>
          <p:nvPr/>
        </p:nvSpPr>
        <p:spPr>
          <a:xfrm>
            <a:off x="12062318" y="8450485"/>
            <a:ext cx="11115182" cy="4198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Las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decisiones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enfocan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Continuidad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Responsabilidad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 smtClean="0">
                <a:solidFill>
                  <a:schemeClr val="accent4">
                    <a:lumMod val="75000"/>
                  </a:schemeClr>
                </a:solidFill>
              </a:rPr>
              <a:t>Generación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2809" y="2259105"/>
            <a:ext cx="20756191" cy="597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43450" y="8686800"/>
            <a:ext cx="243656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4"/>
              </a:rPr>
              <a:t>Canvanizer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502398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Decisiones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Las decisiones, ¿cómo se enfocan?…"/>
          <p:cNvSpPr txBox="1"/>
          <p:nvPr/>
        </p:nvSpPr>
        <p:spPr>
          <a:xfrm>
            <a:off x="12062318" y="8450485"/>
            <a:ext cx="11115182" cy="4198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Las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decisiones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enfocan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Continuidad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Responsabilidad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Generación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smtClean="0">
                <a:solidFill>
                  <a:schemeClr val="accent4">
                    <a:lumMod val="75000"/>
                  </a:schemeClr>
                </a:solidFill>
              </a:rPr>
              <a:t>Control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2268071"/>
            <a:ext cx="22479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5467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sz="9600" b="0" spc="-232" dirty="0" err="1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Autoevaluación</a:t>
            </a:r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: Decisiones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Las decisiones, ¿cómo se enfocan?…"/>
          <p:cNvSpPr txBox="1"/>
          <p:nvPr/>
        </p:nvSpPr>
        <p:spPr>
          <a:xfrm>
            <a:off x="12062318" y="8450485"/>
            <a:ext cx="11115182" cy="4198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825500">
              <a:spcBef>
                <a:spcPts val="1800"/>
              </a:spcBef>
              <a:defRPr sz="5500" spc="-55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Las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decisiones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, ¿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cómo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sz="4000" b="1" dirty="0" err="1">
                <a:solidFill>
                  <a:schemeClr val="accent4">
                    <a:lumMod val="75000"/>
                  </a:schemeClr>
                </a:solidFill>
              </a:rPr>
              <a:t>enfocan</a:t>
            </a:r>
            <a:r>
              <a:rPr sz="4000" b="1" dirty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Continuidad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Responsabilidad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50000"/>
                  </a:schemeClr>
                </a:solidFill>
              </a:rPr>
              <a:t>Generación</a:t>
            </a:r>
            <a:endParaRPr sz="4000" dirty="0">
              <a:solidFill>
                <a:schemeClr val="accent4">
                  <a:lumMod val="50000"/>
                </a:schemeClr>
              </a:solidFill>
            </a:endParaRP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accent4">
                    <a:lumMod val="50000"/>
                  </a:schemeClr>
                </a:solidFill>
              </a:rPr>
              <a:t>Control</a:t>
            </a:r>
          </a:p>
          <a:p>
            <a:pPr marL="1308100" lvl="1" indent="-698500" algn="l" defTabSz="825500">
              <a:spcBef>
                <a:spcPts val="1800"/>
              </a:spcBef>
              <a:buSzPct val="123000"/>
              <a:buChar char="•"/>
              <a:defRPr sz="5500" spc="-55">
                <a:solidFill>
                  <a:srgbClr val="000000"/>
                </a:solidFill>
              </a:defRPr>
            </a:pPr>
            <a:r>
              <a:rPr sz="4000" dirty="0" err="1">
                <a:solidFill>
                  <a:schemeClr val="accent4">
                    <a:lumMod val="75000"/>
                  </a:schemeClr>
                </a:solidFill>
              </a:rPr>
              <a:t>Anticipación</a:t>
            </a:r>
            <a:endParaRPr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3556" name="Picture 4" descr="http://ipe.mx/h/test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2215275"/>
            <a:ext cx="21773122" cy="59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56544" y="8746868"/>
            <a:ext cx="233397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4"/>
              </a:rPr>
              <a:t>DiegoValle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23558" name="Picture 6" descr="http://ipe.mx/h/test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2215276"/>
            <a:ext cx="21773122" cy="59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2623" y="9957296"/>
            <a:ext cx="482183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s-ES_tradnl" sz="3600" dirty="0">
                <a:solidFill>
                  <a:schemeClr val="accent4">
                    <a:lumMod val="75000"/>
                  </a:schemeClr>
                </a:solidFill>
              </a:rPr>
              <a:t>2020 respecto a </a:t>
            </a:r>
            <a: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  <a:t>2019: </a:t>
            </a:r>
            <a:b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Ozono decae 2%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2291" y="11043285"/>
            <a:ext cx="346248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6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SO2 decae 17%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360256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181600" y="2436810"/>
            <a:ext cx="13792200" cy="10917945"/>
            <a:chOff x="5181600" y="2436810"/>
            <a:chExt cx="13792200" cy="10917945"/>
          </a:xfrm>
        </p:grpSpPr>
        <p:pic>
          <p:nvPicPr>
            <p:cNvPr id="2560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2436810"/>
              <a:ext cx="13792200" cy="10917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6992600" y="7895782"/>
              <a:ext cx="762000" cy="79101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2436810"/>
            <a:ext cx="13792200" cy="10917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3" name="Autoevalu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lang="es-ES_tradnl" sz="9600" b="0" spc="-232" dirty="0" smtClea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El segundo rendimiento</a:t>
            </a:r>
            <a:endParaRPr sz="9600" b="0" spc="-232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459200" y="3934599"/>
            <a:ext cx="759182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r"/>
            <a: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  <a:t>Tiempo en juntas: reducción de 50%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279938" y="4743589"/>
            <a:ext cx="677108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r"/>
            <a: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  <a:t>En modelado: reducción de 75%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91807" y="5511182"/>
            <a:ext cx="802783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r"/>
            <a: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  <a:t>Business </a:t>
            </a:r>
            <a:r>
              <a:rPr lang="es-ES_tradnl" sz="3600" dirty="0" err="1" smtClean="0">
                <a:solidFill>
                  <a:schemeClr val="accent4">
                    <a:lumMod val="75000"/>
                  </a:schemeClr>
                </a:solidFill>
              </a:rPr>
              <a:t>modelling</a:t>
            </a:r>
            <a: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  <a:t>: reducción de 25%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72435" y="6277610"/>
            <a:ext cx="607858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r"/>
            <a:r>
              <a:rPr lang="es-ES_tradnl" sz="3600" dirty="0" smtClean="0">
                <a:solidFill>
                  <a:schemeClr val="accent4">
                    <a:lumMod val="75000"/>
                  </a:schemeClr>
                </a:solidFill>
              </a:rPr>
              <a:t>Escrutinio: reducción de 10%</a:t>
            </a:r>
            <a:endParaRPr kumimoji="0" lang="es-ES_tradnl" sz="3600" b="0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5822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05896E-7 1.2963E-6 L -0.15775 1.2963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5099050"/>
          </a:xfrm>
        </p:spPr>
        <p:txBody>
          <a:bodyPr>
            <a:normAutofit/>
          </a:bodyPr>
          <a:lstStyle/>
          <a:p>
            <a:pPr algn="ctr"/>
            <a:r>
              <a:rPr lang="en-US" sz="11500" dirty="0" err="1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Plataforma</a:t>
            </a: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500" dirty="0" err="1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analítica</a:t>
            </a: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</a:t>
            </a:r>
            <a:r>
              <a:rPr lang="en-US" sz="9600" dirty="0" err="1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inversión</a:t>
            </a: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</a:t>
            </a:r>
            <a:r>
              <a:rPr lang="en-US" sz="9600" dirty="0" err="1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rendimientos</a:t>
            </a:r>
            <a:endParaRPr lang="es-ES_tradnl" sz="9600" dirty="0">
              <a:ln>
                <a:solidFill>
                  <a:schemeClr val="tx1"/>
                </a:solidFill>
              </a:ln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/>
            <a:r>
              <a:rPr lang="es-ES_tradnl" smtClean="0">
                <a:solidFill>
                  <a:schemeClr val="accent4">
                    <a:lumMod val="75000"/>
                  </a:schemeClr>
                </a:solidFill>
              </a:rPr>
              <a:t>José Antonio Padrós Escalante</a:t>
            </a:r>
          </a:p>
          <a:p>
            <a:pPr algn="ctr" hangingPunct="1"/>
            <a:r>
              <a:rPr lang="es-ES_tradnl" smtClean="0">
                <a:solidFill>
                  <a:schemeClr val="accent4">
                    <a:lumMod val="75000"/>
                  </a:schemeClr>
                </a:solidFill>
              </a:rPr>
              <a:t>japadros@gmail.com</a:t>
            </a:r>
            <a:endParaRPr lang="es-ES_tradnl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2" name="Picture 2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87150" y="9683751"/>
            <a:ext cx="167640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49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827</Words>
  <Application>Microsoft Office PowerPoint</Application>
  <PresentationFormat>Custom</PresentationFormat>
  <Paragraphs>327</Paragraphs>
  <Slides>36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30_BasicColor</vt:lpstr>
      <vt:lpstr>Plataforma analítica</vt:lpstr>
      <vt:lpstr>Ciclos de mejora continua</vt:lpstr>
      <vt:lpstr>Autoevaluación</vt:lpstr>
      <vt:lpstr>Antes y Ahora: Noticias</vt:lpstr>
      <vt:lpstr>Antes y Ahora: Noticias</vt:lpstr>
      <vt:lpstr>Antes y Ahora: Analytics</vt:lpstr>
      <vt:lpstr>Antes y Ahora: Analytics</vt:lpstr>
      <vt:lpstr>Antes y Ahora: Finanzas</vt:lpstr>
      <vt:lpstr>Antes y Ahora: Finanzas</vt:lpstr>
      <vt:lpstr>Autoevaluación: Modelado</vt:lpstr>
      <vt:lpstr>Autoevaluación: Modelado</vt:lpstr>
      <vt:lpstr>Autoevaluación: Modelado</vt:lpstr>
      <vt:lpstr>Autoevaluación: Modelado</vt:lpstr>
      <vt:lpstr>Autoevaluación: Escrutinio</vt:lpstr>
      <vt:lpstr>Autoevaluación: Escrutinio</vt:lpstr>
      <vt:lpstr>Autoevaluación: Escrutinio</vt:lpstr>
      <vt:lpstr>Autoevaluación: Escrutinio</vt:lpstr>
      <vt:lpstr>Plataforma y Decisiones</vt:lpstr>
      <vt:lpstr>Autoevaluación: Plataforma</vt:lpstr>
      <vt:lpstr>Autoevaluación: Plataforma</vt:lpstr>
      <vt:lpstr>Autoevaluación: Plataforma</vt:lpstr>
      <vt:lpstr>Autoevaluación: Plataforma</vt:lpstr>
      <vt:lpstr>Autoevaluación: Datos</vt:lpstr>
      <vt:lpstr>Autoevaluación: Datos</vt:lpstr>
      <vt:lpstr>Autoevaluación: Datos</vt:lpstr>
      <vt:lpstr>Autoevaluación: Datos</vt:lpstr>
      <vt:lpstr>Autoevaluación: Datos</vt:lpstr>
      <vt:lpstr>Autoevaluación: Datos</vt:lpstr>
      <vt:lpstr>Autoevaluación: Datos</vt:lpstr>
      <vt:lpstr>Autoevaluación: Decisiones</vt:lpstr>
      <vt:lpstr>Autoevaluación: Decisiones</vt:lpstr>
      <vt:lpstr>Autoevaluación: Decisiones</vt:lpstr>
      <vt:lpstr>Autoevaluación: Decisiones</vt:lpstr>
      <vt:lpstr>Autoevaluación: Decisiones</vt:lpstr>
      <vt:lpstr>El segundo rendimiento</vt:lpstr>
      <vt:lpstr>Plataforma analítica Una inversión,  Dos rendimientos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Plataforma analítica</dc:title>
  <dc:creator>japadros</dc:creator>
  <cp:lastModifiedBy>Jose Antonio Padros Escalante</cp:lastModifiedBy>
  <cp:revision>101</cp:revision>
  <dcterms:modified xsi:type="dcterms:W3CDTF">2021-03-24T18:04:16Z</dcterms:modified>
</cp:coreProperties>
</file>